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65" r:id="rId3"/>
    <p:sldId id="262" r:id="rId4"/>
    <p:sldId id="354" r:id="rId5"/>
    <p:sldId id="386" r:id="rId6"/>
    <p:sldId id="263" r:id="rId7"/>
    <p:sldId id="358" r:id="rId8"/>
    <p:sldId id="373" r:id="rId9"/>
    <p:sldId id="387" r:id="rId10"/>
    <p:sldId id="388" r:id="rId11"/>
    <p:sldId id="370" r:id="rId12"/>
    <p:sldId id="389" r:id="rId13"/>
    <p:sldId id="285" r:id="rId14"/>
    <p:sldId id="287" r:id="rId15"/>
    <p:sldId id="284" r:id="rId16"/>
    <p:sldId id="275" r:id="rId17"/>
    <p:sldId id="278" r:id="rId18"/>
    <p:sldId id="280" r:id="rId19"/>
    <p:sldId id="281" r:id="rId20"/>
    <p:sldId id="282" r:id="rId21"/>
    <p:sldId id="363" r:id="rId22"/>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8" autoAdjust="0"/>
    <p:restoredTop sz="57128" autoAdjust="0"/>
  </p:normalViewPr>
  <p:slideViewPr>
    <p:cSldViewPr snapToGrid="0">
      <p:cViewPr varScale="1">
        <p:scale>
          <a:sx n="74" d="100"/>
          <a:sy n="74" d="100"/>
        </p:scale>
        <p:origin x="1818"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0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server\riverdee\Fish%20stocks\Rod%20catches\salmon%20catch%20return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server\riverdon\Dropbox\Fish%20Stocks\Rod%20catches\Copy%20of%20Don%20District%20Rod%20Catches_by%20Month%201952-2012.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server\riverdee\Fish%20stocks\Sea%20trout\Sea%20trout%20catches%201952-present.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server\riverdee\Fish%20stocks\Electrofishing\Salmonid%20data\Annual%20electrofishing%20RAW%20data\2018\Semi%20Quantitative\UDRS\UDRS%20Fish%20Numbers%202015-2018.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server\riverdee\Fish%20stocks\Electrofishing\Salmonid%20data\Annual%20electrofishing%20RAW%20data\2018\Semi%20Quantitative\UDRS\UDRS%20Fish%20Numbers%202015-2018.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397797270124086E-2"/>
          <c:y val="2.9757888422315536E-2"/>
          <c:w val="0.89186719844601137"/>
          <c:h val="0.80538836232753452"/>
        </c:manualLayout>
      </c:layout>
      <c:barChart>
        <c:barDir val="col"/>
        <c:grouping val="stacked"/>
        <c:varyColors val="0"/>
        <c:ser>
          <c:idx val="0"/>
          <c:order val="0"/>
          <c:tx>
            <c:strRef>
              <c:f>Sheet1!$C$1</c:f>
              <c:strCache>
                <c:ptCount val="1"/>
                <c:pt idx="0">
                  <c:v>Spring (1 Feb - 31 May)</c:v>
                </c:pt>
              </c:strCache>
            </c:strRef>
          </c:tx>
          <c:spPr>
            <a:solidFill>
              <a:srgbClr val="0070C0"/>
            </a:solidFill>
          </c:spPr>
          <c:invertIfNegative val="0"/>
          <c:dPt>
            <c:idx val="64"/>
            <c:invertIfNegative val="0"/>
            <c:bubble3D val="0"/>
            <c:extLst>
              <c:ext xmlns:c16="http://schemas.microsoft.com/office/drawing/2014/chart" uri="{C3380CC4-5D6E-409C-BE32-E72D297353CC}">
                <c16:uniqueId val="{00000000-13C3-46B3-9498-F8833F19BBA5}"/>
              </c:ext>
            </c:extLst>
          </c:dPt>
          <c:cat>
            <c:numRef>
              <c:f>Sheet1!$A$2:$A$70</c:f>
              <c:numCache>
                <c:formatCode>General</c:formatCode>
                <c:ptCount val="69"/>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pt idx="62">
                  <c:v>2014</c:v>
                </c:pt>
                <c:pt idx="63">
                  <c:v>2015</c:v>
                </c:pt>
                <c:pt idx="64">
                  <c:v>2016</c:v>
                </c:pt>
                <c:pt idx="65">
                  <c:v>2017</c:v>
                </c:pt>
                <c:pt idx="66">
                  <c:v>2018</c:v>
                </c:pt>
              </c:numCache>
            </c:numRef>
          </c:cat>
          <c:val>
            <c:numRef>
              <c:f>Sheet1!$C$2:$C$70</c:f>
              <c:numCache>
                <c:formatCode>General</c:formatCode>
                <c:ptCount val="69"/>
                <c:pt idx="0">
                  <c:v>4231</c:v>
                </c:pt>
                <c:pt idx="1">
                  <c:v>8309</c:v>
                </c:pt>
                <c:pt idx="2">
                  <c:v>8290</c:v>
                </c:pt>
                <c:pt idx="3">
                  <c:v>5960</c:v>
                </c:pt>
                <c:pt idx="4">
                  <c:v>6158</c:v>
                </c:pt>
                <c:pt idx="5">
                  <c:v>11243</c:v>
                </c:pt>
                <c:pt idx="6">
                  <c:v>9692</c:v>
                </c:pt>
                <c:pt idx="7">
                  <c:v>7707</c:v>
                </c:pt>
                <c:pt idx="8">
                  <c:v>8276</c:v>
                </c:pt>
                <c:pt idx="9">
                  <c:v>7011</c:v>
                </c:pt>
                <c:pt idx="10">
                  <c:v>6717</c:v>
                </c:pt>
                <c:pt idx="11">
                  <c:v>10348</c:v>
                </c:pt>
                <c:pt idx="12">
                  <c:v>8015</c:v>
                </c:pt>
                <c:pt idx="13">
                  <c:v>7584</c:v>
                </c:pt>
                <c:pt idx="14">
                  <c:v>7346</c:v>
                </c:pt>
                <c:pt idx="15">
                  <c:v>5865</c:v>
                </c:pt>
                <c:pt idx="16">
                  <c:v>5164</c:v>
                </c:pt>
                <c:pt idx="17">
                  <c:v>4077</c:v>
                </c:pt>
                <c:pt idx="18">
                  <c:v>3908</c:v>
                </c:pt>
                <c:pt idx="19">
                  <c:v>4440</c:v>
                </c:pt>
                <c:pt idx="20">
                  <c:v>5640</c:v>
                </c:pt>
                <c:pt idx="21">
                  <c:v>3517</c:v>
                </c:pt>
                <c:pt idx="22">
                  <c:v>3353</c:v>
                </c:pt>
                <c:pt idx="23">
                  <c:v>5621</c:v>
                </c:pt>
                <c:pt idx="24">
                  <c:v>4265</c:v>
                </c:pt>
                <c:pt idx="25">
                  <c:v>4790</c:v>
                </c:pt>
                <c:pt idx="26">
                  <c:v>7477</c:v>
                </c:pt>
                <c:pt idx="27">
                  <c:v>5774</c:v>
                </c:pt>
                <c:pt idx="28">
                  <c:v>6791</c:v>
                </c:pt>
                <c:pt idx="29">
                  <c:v>3646</c:v>
                </c:pt>
                <c:pt idx="30">
                  <c:v>4361</c:v>
                </c:pt>
                <c:pt idx="31">
                  <c:v>3513</c:v>
                </c:pt>
                <c:pt idx="32">
                  <c:v>4549</c:v>
                </c:pt>
                <c:pt idx="33">
                  <c:v>3341</c:v>
                </c:pt>
                <c:pt idx="34">
                  <c:v>5044</c:v>
                </c:pt>
                <c:pt idx="35">
                  <c:v>4026</c:v>
                </c:pt>
                <c:pt idx="36">
                  <c:v>4814</c:v>
                </c:pt>
                <c:pt idx="37">
                  <c:v>3673</c:v>
                </c:pt>
                <c:pt idx="38">
                  <c:v>2628</c:v>
                </c:pt>
                <c:pt idx="39">
                  <c:v>2571</c:v>
                </c:pt>
                <c:pt idx="40">
                  <c:v>2003</c:v>
                </c:pt>
                <c:pt idx="41">
                  <c:v>2531</c:v>
                </c:pt>
                <c:pt idx="42">
                  <c:v>1956</c:v>
                </c:pt>
                <c:pt idx="43">
                  <c:v>2392</c:v>
                </c:pt>
                <c:pt idx="44">
                  <c:v>2316</c:v>
                </c:pt>
                <c:pt idx="45">
                  <c:v>1242</c:v>
                </c:pt>
                <c:pt idx="46">
                  <c:v>927</c:v>
                </c:pt>
                <c:pt idx="47">
                  <c:v>1300</c:v>
                </c:pt>
                <c:pt idx="48">
                  <c:v>1048</c:v>
                </c:pt>
                <c:pt idx="49">
                  <c:v>2061</c:v>
                </c:pt>
                <c:pt idx="50">
                  <c:v>1415</c:v>
                </c:pt>
                <c:pt idx="51">
                  <c:v>1669</c:v>
                </c:pt>
                <c:pt idx="52">
                  <c:v>2163</c:v>
                </c:pt>
                <c:pt idx="53">
                  <c:v>2250</c:v>
                </c:pt>
                <c:pt idx="54">
                  <c:v>2262</c:v>
                </c:pt>
                <c:pt idx="55">
                  <c:v>1720</c:v>
                </c:pt>
                <c:pt idx="56">
                  <c:v>2107</c:v>
                </c:pt>
                <c:pt idx="57">
                  <c:v>1864</c:v>
                </c:pt>
                <c:pt idx="58">
                  <c:v>2324</c:v>
                </c:pt>
                <c:pt idx="59">
                  <c:v>2834</c:v>
                </c:pt>
                <c:pt idx="60">
                  <c:v>1925</c:v>
                </c:pt>
                <c:pt idx="61">
                  <c:v>1666</c:v>
                </c:pt>
                <c:pt idx="62">
                  <c:v>1311</c:v>
                </c:pt>
                <c:pt idx="63">
                  <c:v>672</c:v>
                </c:pt>
                <c:pt idx="64">
                  <c:v>1035</c:v>
                </c:pt>
                <c:pt idx="65">
                  <c:v>898</c:v>
                </c:pt>
                <c:pt idx="66">
                  <c:v>659</c:v>
                </c:pt>
              </c:numCache>
            </c:numRef>
          </c:val>
          <c:extLst>
            <c:ext xmlns:c16="http://schemas.microsoft.com/office/drawing/2014/chart" uri="{C3380CC4-5D6E-409C-BE32-E72D297353CC}">
              <c16:uniqueId val="{00000001-13C3-46B3-9498-F8833F19BBA5}"/>
            </c:ext>
          </c:extLst>
        </c:ser>
        <c:ser>
          <c:idx val="1"/>
          <c:order val="1"/>
          <c:tx>
            <c:strRef>
              <c:f>Sheet1!$E$1</c:f>
              <c:strCache>
                <c:ptCount val="1"/>
                <c:pt idx="0">
                  <c:v>Summer &amp; Autumn (1 Jun - 30 Sep)</c:v>
                </c:pt>
              </c:strCache>
            </c:strRef>
          </c:tx>
          <c:spPr>
            <a:solidFill>
              <a:srgbClr val="C00000"/>
            </a:solidFill>
          </c:spPr>
          <c:invertIfNegative val="0"/>
          <c:dPt>
            <c:idx val="64"/>
            <c:invertIfNegative val="0"/>
            <c:bubble3D val="0"/>
            <c:extLst>
              <c:ext xmlns:c16="http://schemas.microsoft.com/office/drawing/2014/chart" uri="{C3380CC4-5D6E-409C-BE32-E72D297353CC}">
                <c16:uniqueId val="{00000002-13C3-46B3-9498-F8833F19BBA5}"/>
              </c:ext>
            </c:extLst>
          </c:dPt>
          <c:cat>
            <c:numRef>
              <c:f>Sheet1!$A$2:$A$70</c:f>
              <c:numCache>
                <c:formatCode>General</c:formatCode>
                <c:ptCount val="69"/>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pt idx="62">
                  <c:v>2014</c:v>
                </c:pt>
                <c:pt idx="63">
                  <c:v>2015</c:v>
                </c:pt>
                <c:pt idx="64">
                  <c:v>2016</c:v>
                </c:pt>
                <c:pt idx="65">
                  <c:v>2017</c:v>
                </c:pt>
                <c:pt idx="66">
                  <c:v>2018</c:v>
                </c:pt>
              </c:numCache>
            </c:numRef>
          </c:cat>
          <c:val>
            <c:numRef>
              <c:f>Sheet1!$E$2:$E$70</c:f>
              <c:numCache>
                <c:formatCode>General</c:formatCode>
                <c:ptCount val="69"/>
                <c:pt idx="0">
                  <c:v>2022</c:v>
                </c:pt>
                <c:pt idx="1">
                  <c:v>2249</c:v>
                </c:pt>
                <c:pt idx="2">
                  <c:v>2255</c:v>
                </c:pt>
                <c:pt idx="3">
                  <c:v>1858</c:v>
                </c:pt>
                <c:pt idx="4">
                  <c:v>2205</c:v>
                </c:pt>
                <c:pt idx="5">
                  <c:v>2640</c:v>
                </c:pt>
                <c:pt idx="6">
                  <c:v>2494</c:v>
                </c:pt>
                <c:pt idx="7">
                  <c:v>1371</c:v>
                </c:pt>
                <c:pt idx="8">
                  <c:v>2105</c:v>
                </c:pt>
                <c:pt idx="9">
                  <c:v>1700</c:v>
                </c:pt>
                <c:pt idx="10">
                  <c:v>1748</c:v>
                </c:pt>
                <c:pt idx="11">
                  <c:v>2729</c:v>
                </c:pt>
                <c:pt idx="12">
                  <c:v>1897</c:v>
                </c:pt>
                <c:pt idx="13">
                  <c:v>1768</c:v>
                </c:pt>
                <c:pt idx="14">
                  <c:v>2270</c:v>
                </c:pt>
                <c:pt idx="15">
                  <c:v>2029</c:v>
                </c:pt>
                <c:pt idx="16">
                  <c:v>1701</c:v>
                </c:pt>
                <c:pt idx="17">
                  <c:v>1662</c:v>
                </c:pt>
                <c:pt idx="18">
                  <c:v>1406</c:v>
                </c:pt>
                <c:pt idx="19">
                  <c:v>1475</c:v>
                </c:pt>
                <c:pt idx="20">
                  <c:v>1749</c:v>
                </c:pt>
                <c:pt idx="21">
                  <c:v>1724</c:v>
                </c:pt>
                <c:pt idx="22">
                  <c:v>1387</c:v>
                </c:pt>
                <c:pt idx="23">
                  <c:v>1284</c:v>
                </c:pt>
                <c:pt idx="24">
                  <c:v>1125</c:v>
                </c:pt>
                <c:pt idx="25">
                  <c:v>2359</c:v>
                </c:pt>
                <c:pt idx="26">
                  <c:v>2446</c:v>
                </c:pt>
                <c:pt idx="27">
                  <c:v>2554</c:v>
                </c:pt>
                <c:pt idx="28">
                  <c:v>1767</c:v>
                </c:pt>
                <c:pt idx="29">
                  <c:v>1051</c:v>
                </c:pt>
                <c:pt idx="30">
                  <c:v>1857</c:v>
                </c:pt>
                <c:pt idx="31">
                  <c:v>2344</c:v>
                </c:pt>
                <c:pt idx="32">
                  <c:v>1355</c:v>
                </c:pt>
                <c:pt idx="33">
                  <c:v>2156</c:v>
                </c:pt>
                <c:pt idx="34">
                  <c:v>3055</c:v>
                </c:pt>
                <c:pt idx="35">
                  <c:v>2711</c:v>
                </c:pt>
                <c:pt idx="36">
                  <c:v>2798</c:v>
                </c:pt>
                <c:pt idx="37">
                  <c:v>3610</c:v>
                </c:pt>
                <c:pt idx="38">
                  <c:v>2403</c:v>
                </c:pt>
                <c:pt idx="39">
                  <c:v>2149</c:v>
                </c:pt>
                <c:pt idx="40">
                  <c:v>2546</c:v>
                </c:pt>
                <c:pt idx="41">
                  <c:v>2491</c:v>
                </c:pt>
                <c:pt idx="42">
                  <c:v>2126</c:v>
                </c:pt>
                <c:pt idx="43">
                  <c:v>2593</c:v>
                </c:pt>
                <c:pt idx="44">
                  <c:v>1520</c:v>
                </c:pt>
                <c:pt idx="45">
                  <c:v>1855</c:v>
                </c:pt>
                <c:pt idx="46">
                  <c:v>2197</c:v>
                </c:pt>
                <c:pt idx="47">
                  <c:v>1468</c:v>
                </c:pt>
                <c:pt idx="48">
                  <c:v>1935</c:v>
                </c:pt>
                <c:pt idx="49">
                  <c:v>2592</c:v>
                </c:pt>
                <c:pt idx="50">
                  <c:v>2344</c:v>
                </c:pt>
                <c:pt idx="51">
                  <c:v>1638</c:v>
                </c:pt>
                <c:pt idx="52">
                  <c:v>3872</c:v>
                </c:pt>
                <c:pt idx="53">
                  <c:v>3161</c:v>
                </c:pt>
                <c:pt idx="54">
                  <c:v>3343</c:v>
                </c:pt>
                <c:pt idx="55">
                  <c:v>4382</c:v>
                </c:pt>
                <c:pt idx="56">
                  <c:v>3724</c:v>
                </c:pt>
                <c:pt idx="57">
                  <c:v>4322</c:v>
                </c:pt>
                <c:pt idx="58">
                  <c:v>6071</c:v>
                </c:pt>
                <c:pt idx="59">
                  <c:v>4969</c:v>
                </c:pt>
                <c:pt idx="60">
                  <c:v>5179</c:v>
                </c:pt>
                <c:pt idx="61">
                  <c:v>2952</c:v>
                </c:pt>
                <c:pt idx="62">
                  <c:v>1924</c:v>
                </c:pt>
                <c:pt idx="63">
                  <c:v>1674</c:v>
                </c:pt>
                <c:pt idx="64">
                  <c:v>2309</c:v>
                </c:pt>
                <c:pt idx="65">
                  <c:v>2800</c:v>
                </c:pt>
                <c:pt idx="66">
                  <c:v>2196</c:v>
                </c:pt>
              </c:numCache>
            </c:numRef>
          </c:val>
          <c:extLst>
            <c:ext xmlns:c16="http://schemas.microsoft.com/office/drawing/2014/chart" uri="{C3380CC4-5D6E-409C-BE32-E72D297353CC}">
              <c16:uniqueId val="{00000003-13C3-46B3-9498-F8833F19BBA5}"/>
            </c:ext>
          </c:extLst>
        </c:ser>
        <c:ser>
          <c:idx val="2"/>
          <c:order val="2"/>
          <c:tx>
            <c:strRef>
              <c:f>Sheet1!$G$1</c:f>
              <c:strCache>
                <c:ptCount val="1"/>
                <c:pt idx="0">
                  <c:v>1 - 15 October</c:v>
                </c:pt>
              </c:strCache>
            </c:strRef>
          </c:tx>
          <c:spPr>
            <a:solidFill>
              <a:schemeClr val="accent6"/>
            </a:solidFill>
          </c:spPr>
          <c:invertIfNegative val="0"/>
          <c:dPt>
            <c:idx val="64"/>
            <c:invertIfNegative val="0"/>
            <c:bubble3D val="0"/>
            <c:extLst>
              <c:ext xmlns:c16="http://schemas.microsoft.com/office/drawing/2014/chart" uri="{C3380CC4-5D6E-409C-BE32-E72D297353CC}">
                <c16:uniqueId val="{00000004-13C3-46B3-9498-F8833F19BBA5}"/>
              </c:ext>
            </c:extLst>
          </c:dPt>
          <c:cat>
            <c:numRef>
              <c:f>Sheet1!$A$2:$A$70</c:f>
              <c:numCache>
                <c:formatCode>General</c:formatCode>
                <c:ptCount val="69"/>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pt idx="62">
                  <c:v>2014</c:v>
                </c:pt>
                <c:pt idx="63">
                  <c:v>2015</c:v>
                </c:pt>
                <c:pt idx="64">
                  <c:v>2016</c:v>
                </c:pt>
                <c:pt idx="65">
                  <c:v>2017</c:v>
                </c:pt>
                <c:pt idx="66">
                  <c:v>2018</c:v>
                </c:pt>
              </c:numCache>
            </c:numRef>
          </c:cat>
          <c:val>
            <c:numRef>
              <c:f>Sheet1!$G$2:$G$70</c:f>
              <c:numCache>
                <c:formatCode>General</c:formatCode>
                <c:ptCount val="69"/>
                <c:pt idx="56">
                  <c:v>654</c:v>
                </c:pt>
                <c:pt idx="57">
                  <c:v>993</c:v>
                </c:pt>
                <c:pt idx="58">
                  <c:v>894</c:v>
                </c:pt>
                <c:pt idx="59">
                  <c:v>883</c:v>
                </c:pt>
                <c:pt idx="60">
                  <c:v>750</c:v>
                </c:pt>
                <c:pt idx="61">
                  <c:v>850</c:v>
                </c:pt>
                <c:pt idx="62">
                  <c:v>335</c:v>
                </c:pt>
                <c:pt idx="63">
                  <c:v>161</c:v>
                </c:pt>
                <c:pt idx="64">
                  <c:v>359</c:v>
                </c:pt>
                <c:pt idx="65">
                  <c:v>486</c:v>
                </c:pt>
                <c:pt idx="66">
                  <c:v>300</c:v>
                </c:pt>
              </c:numCache>
            </c:numRef>
          </c:val>
          <c:extLst>
            <c:ext xmlns:c16="http://schemas.microsoft.com/office/drawing/2014/chart" uri="{C3380CC4-5D6E-409C-BE32-E72D297353CC}">
              <c16:uniqueId val="{00000005-13C3-46B3-9498-F8833F19BBA5}"/>
            </c:ext>
          </c:extLst>
        </c:ser>
        <c:dLbls>
          <c:showLegendKey val="0"/>
          <c:showVal val="0"/>
          <c:showCatName val="0"/>
          <c:showSerName val="0"/>
          <c:showPercent val="0"/>
          <c:showBubbleSize val="0"/>
        </c:dLbls>
        <c:gapWidth val="20"/>
        <c:overlap val="100"/>
        <c:axId val="414407448"/>
        <c:axId val="414412152"/>
      </c:barChart>
      <c:dateAx>
        <c:axId val="414407448"/>
        <c:scaling>
          <c:orientation val="minMax"/>
        </c:scaling>
        <c:delete val="0"/>
        <c:axPos val="b"/>
        <c:numFmt formatCode="General" sourceLinked="1"/>
        <c:majorTickMark val="out"/>
        <c:minorTickMark val="out"/>
        <c:tickLblPos val="nextTo"/>
        <c:crossAx val="414412152"/>
        <c:crosses val="autoZero"/>
        <c:auto val="0"/>
        <c:lblOffset val="100"/>
        <c:baseTimeUnit val="days"/>
        <c:majorUnit val="3"/>
      </c:dateAx>
      <c:valAx>
        <c:axId val="414412152"/>
        <c:scaling>
          <c:orientation val="minMax"/>
          <c:max val="14000"/>
        </c:scaling>
        <c:delete val="0"/>
        <c:axPos val="l"/>
        <c:numFmt formatCode="General" sourceLinked="1"/>
        <c:majorTickMark val="out"/>
        <c:minorTickMark val="none"/>
        <c:tickLblPos val="nextTo"/>
        <c:crossAx val="414407448"/>
        <c:crosses val="autoZero"/>
        <c:crossBetween val="between"/>
      </c:valAx>
      <c:spPr>
        <a:ln>
          <a:solidFill>
            <a:schemeClr val="bg1">
              <a:lumMod val="50000"/>
            </a:schemeClr>
          </a:solidFill>
        </a:ln>
      </c:spPr>
    </c:plotArea>
    <c:legend>
      <c:legendPos val="t"/>
      <c:layout>
        <c:manualLayout>
          <c:xMode val="edge"/>
          <c:yMode val="edge"/>
          <c:x val="0.55283883488505303"/>
          <c:y val="9.498680738786279E-2"/>
          <c:w val="0.40029410004531191"/>
          <c:h val="0.24655378499851108"/>
        </c:manualLayout>
      </c:layout>
      <c:overlay val="1"/>
    </c:legend>
    <c:plotVisOnly val="1"/>
    <c:dispBlanksAs val="zero"/>
    <c:showDLblsOverMax val="0"/>
  </c:chart>
  <c:spPr>
    <a:ln>
      <a:noFill/>
    </a:ln>
  </c:spPr>
  <c:txPr>
    <a:bodyPr/>
    <a:lstStyle/>
    <a:p>
      <a:pPr>
        <a:defRPr sz="1600">
          <a:solidFill>
            <a:schemeClr val="accent5">
              <a:lumMod val="50000"/>
            </a:schemeClr>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'Yearly Totals'!$D$2</c:f>
              <c:strCache>
                <c:ptCount val="1"/>
                <c:pt idx="0">
                  <c:v>Total</c:v>
                </c:pt>
              </c:strCache>
            </c:strRef>
          </c:tx>
          <c:spPr>
            <a:solidFill>
              <a:schemeClr val="accent1"/>
            </a:solidFill>
            <a:ln>
              <a:noFill/>
            </a:ln>
            <a:effectLst/>
          </c:spPr>
          <c:cat>
            <c:numRef>
              <c:f>'Yearly Totals'!$A$3:$A$68</c:f>
              <c:numCache>
                <c:formatCode>0</c:formatCode>
                <c:ptCount val="66"/>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pt idx="62">
                  <c:v>2014</c:v>
                </c:pt>
                <c:pt idx="63">
                  <c:v>2015</c:v>
                </c:pt>
                <c:pt idx="64">
                  <c:v>2016</c:v>
                </c:pt>
                <c:pt idx="65" formatCode="General">
                  <c:v>2017</c:v>
                </c:pt>
              </c:numCache>
            </c:numRef>
          </c:cat>
          <c:val>
            <c:numRef>
              <c:f>'Yearly Totals'!$D$3:$D$68</c:f>
              <c:numCache>
                <c:formatCode>0</c:formatCode>
                <c:ptCount val="66"/>
                <c:pt idx="0">
                  <c:v>1070</c:v>
                </c:pt>
                <c:pt idx="1">
                  <c:v>1035</c:v>
                </c:pt>
                <c:pt idx="2">
                  <c:v>1744</c:v>
                </c:pt>
                <c:pt idx="3">
                  <c:v>1399</c:v>
                </c:pt>
                <c:pt idx="4">
                  <c:v>1483</c:v>
                </c:pt>
                <c:pt idx="5">
                  <c:v>2013</c:v>
                </c:pt>
                <c:pt idx="6">
                  <c:v>1962</c:v>
                </c:pt>
                <c:pt idx="7">
                  <c:v>1646</c:v>
                </c:pt>
                <c:pt idx="8">
                  <c:v>1799</c:v>
                </c:pt>
                <c:pt idx="9">
                  <c:v>683</c:v>
                </c:pt>
                <c:pt idx="10">
                  <c:v>902</c:v>
                </c:pt>
                <c:pt idx="11">
                  <c:v>1738</c:v>
                </c:pt>
                <c:pt idx="12">
                  <c:v>1225</c:v>
                </c:pt>
                <c:pt idx="13">
                  <c:v>806</c:v>
                </c:pt>
                <c:pt idx="14">
                  <c:v>1258</c:v>
                </c:pt>
                <c:pt idx="15">
                  <c:v>695</c:v>
                </c:pt>
                <c:pt idx="16">
                  <c:v>591</c:v>
                </c:pt>
                <c:pt idx="17">
                  <c:v>696</c:v>
                </c:pt>
                <c:pt idx="18">
                  <c:v>1071</c:v>
                </c:pt>
                <c:pt idx="19">
                  <c:v>230</c:v>
                </c:pt>
                <c:pt idx="20">
                  <c:v>372</c:v>
                </c:pt>
                <c:pt idx="21">
                  <c:v>158</c:v>
                </c:pt>
                <c:pt idx="22">
                  <c:v>235</c:v>
                </c:pt>
                <c:pt idx="23">
                  <c:v>400</c:v>
                </c:pt>
                <c:pt idx="24">
                  <c:v>234</c:v>
                </c:pt>
                <c:pt idx="25">
                  <c:v>1044</c:v>
                </c:pt>
                <c:pt idx="26">
                  <c:v>1299</c:v>
                </c:pt>
                <c:pt idx="27">
                  <c:v>2907</c:v>
                </c:pt>
                <c:pt idx="28">
                  <c:v>1373</c:v>
                </c:pt>
                <c:pt idx="29">
                  <c:v>929</c:v>
                </c:pt>
                <c:pt idx="30">
                  <c:v>1246</c:v>
                </c:pt>
                <c:pt idx="31">
                  <c:v>719</c:v>
                </c:pt>
                <c:pt idx="32">
                  <c:v>671</c:v>
                </c:pt>
                <c:pt idx="33">
                  <c:v>1578</c:v>
                </c:pt>
                <c:pt idx="34">
                  <c:v>999</c:v>
                </c:pt>
                <c:pt idx="35">
                  <c:v>1266</c:v>
                </c:pt>
                <c:pt idx="36">
                  <c:v>1606</c:v>
                </c:pt>
                <c:pt idx="37">
                  <c:v>602</c:v>
                </c:pt>
                <c:pt idx="38">
                  <c:v>776</c:v>
                </c:pt>
                <c:pt idx="39">
                  <c:v>945</c:v>
                </c:pt>
                <c:pt idx="40">
                  <c:v>1136</c:v>
                </c:pt>
                <c:pt idx="41">
                  <c:v>1408</c:v>
                </c:pt>
                <c:pt idx="42">
                  <c:v>1332</c:v>
                </c:pt>
                <c:pt idx="43">
                  <c:v>2110</c:v>
                </c:pt>
                <c:pt idx="44">
                  <c:v>2165</c:v>
                </c:pt>
                <c:pt idx="45">
                  <c:v>1503</c:v>
                </c:pt>
                <c:pt idx="46">
                  <c:v>2828</c:v>
                </c:pt>
                <c:pt idx="47">
                  <c:v>1934</c:v>
                </c:pt>
                <c:pt idx="48">
                  <c:v>1552</c:v>
                </c:pt>
                <c:pt idx="49">
                  <c:v>2040</c:v>
                </c:pt>
                <c:pt idx="50">
                  <c:v>1665</c:v>
                </c:pt>
                <c:pt idx="51">
                  <c:v>1317</c:v>
                </c:pt>
                <c:pt idx="52">
                  <c:v>3340</c:v>
                </c:pt>
                <c:pt idx="53">
                  <c:v>2551</c:v>
                </c:pt>
                <c:pt idx="54">
                  <c:v>2158</c:v>
                </c:pt>
                <c:pt idx="55">
                  <c:v>1412</c:v>
                </c:pt>
                <c:pt idx="56">
                  <c:v>1289</c:v>
                </c:pt>
                <c:pt idx="57">
                  <c:v>1173</c:v>
                </c:pt>
                <c:pt idx="58">
                  <c:v>2474</c:v>
                </c:pt>
                <c:pt idx="59">
                  <c:v>1519</c:v>
                </c:pt>
                <c:pt idx="60">
                  <c:v>2029</c:v>
                </c:pt>
                <c:pt idx="61">
                  <c:v>1205</c:v>
                </c:pt>
                <c:pt idx="62">
                  <c:v>787</c:v>
                </c:pt>
                <c:pt idx="63">
                  <c:v>475</c:v>
                </c:pt>
                <c:pt idx="64">
                  <c:v>309</c:v>
                </c:pt>
                <c:pt idx="65">
                  <c:v>276</c:v>
                </c:pt>
              </c:numCache>
            </c:numRef>
          </c:val>
          <c:extLst>
            <c:ext xmlns:c16="http://schemas.microsoft.com/office/drawing/2014/chart" uri="{C3380CC4-5D6E-409C-BE32-E72D297353CC}">
              <c16:uniqueId val="{00000000-D0B4-4347-9549-77E54E24DCD1}"/>
            </c:ext>
          </c:extLst>
        </c:ser>
        <c:dLbls>
          <c:showLegendKey val="0"/>
          <c:showVal val="0"/>
          <c:showCatName val="0"/>
          <c:showSerName val="0"/>
          <c:showPercent val="0"/>
          <c:showBubbleSize val="0"/>
        </c:dLbls>
        <c:axId val="113264128"/>
        <c:axId val="113265664"/>
      </c:areaChart>
      <c:catAx>
        <c:axId val="113264128"/>
        <c:scaling>
          <c:orientation val="minMax"/>
        </c:scaling>
        <c:delete val="0"/>
        <c:axPos val="b"/>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265664"/>
        <c:crosses val="autoZero"/>
        <c:auto val="1"/>
        <c:lblAlgn val="ctr"/>
        <c:lblOffset val="100"/>
        <c:tickMarkSkip val="1"/>
        <c:noMultiLvlLbl val="0"/>
      </c:catAx>
      <c:valAx>
        <c:axId val="113265664"/>
        <c:scaling>
          <c:orientation val="minMax"/>
          <c:max val="3500"/>
        </c:scaling>
        <c:delete val="0"/>
        <c:axPos val="l"/>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264128"/>
        <c:crosses val="autoZero"/>
        <c:crossBetween val="midCat"/>
      </c:valAx>
      <c:spPr>
        <a:noFill/>
        <a:ln>
          <a:noFill/>
        </a:ln>
        <a:effectLst/>
      </c:spPr>
    </c:plotArea>
    <c:plotVisOnly val="1"/>
    <c:dispBlanksAs val="gap"/>
    <c:showDLblsOverMax val="0"/>
  </c:chart>
  <c:spPr>
    <a:noFill/>
    <a:ln>
      <a:noFill/>
    </a:ln>
    <a:effectLst/>
  </c:spPr>
  <c:txPr>
    <a:bodyPr rot="-5400000" vert="horz"/>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85846411678498"/>
          <c:y val="5.8402670302642012E-2"/>
          <c:w val="0.87289413059175458"/>
          <c:h val="0.79822506561679785"/>
        </c:manualLayout>
      </c:layout>
      <c:areaChart>
        <c:grouping val="standard"/>
        <c:varyColors val="0"/>
        <c:ser>
          <c:idx val="0"/>
          <c:order val="0"/>
          <c:dPt>
            <c:idx val="59"/>
            <c:bubble3D val="0"/>
            <c:spPr>
              <a:ln>
                <a:solidFill>
                  <a:schemeClr val="accent1"/>
                </a:solidFill>
              </a:ln>
            </c:spPr>
            <c:extLst>
              <c:ext xmlns:c16="http://schemas.microsoft.com/office/drawing/2014/chart" uri="{C3380CC4-5D6E-409C-BE32-E72D297353CC}">
                <c16:uniqueId val="{00000001-2E99-4504-8EC6-DFA6A7D68A68}"/>
              </c:ext>
            </c:extLst>
          </c:dPt>
          <c:dPt>
            <c:idx val="64"/>
            <c:bubble3D val="0"/>
            <c:spPr>
              <a:solidFill>
                <a:schemeClr val="accent1"/>
              </a:solidFill>
            </c:spPr>
            <c:extLst>
              <c:ext xmlns:c16="http://schemas.microsoft.com/office/drawing/2014/chart" uri="{C3380CC4-5D6E-409C-BE32-E72D297353CC}">
                <c16:uniqueId val="{00000003-2E99-4504-8EC6-DFA6A7D68A68}"/>
              </c:ext>
            </c:extLst>
          </c:dPt>
          <c:cat>
            <c:numRef>
              <c:f>Sheet1!$A$5:$A$71</c:f>
              <c:numCache>
                <c:formatCode>General</c:formatCode>
                <c:ptCount val="67"/>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pt idx="62">
                  <c:v>2014</c:v>
                </c:pt>
                <c:pt idx="63">
                  <c:v>2015</c:v>
                </c:pt>
                <c:pt idx="64">
                  <c:v>2016</c:v>
                </c:pt>
                <c:pt idx="65">
                  <c:v>2017</c:v>
                </c:pt>
                <c:pt idx="66">
                  <c:v>2018</c:v>
                </c:pt>
              </c:numCache>
            </c:numRef>
          </c:cat>
          <c:val>
            <c:numRef>
              <c:f>Sheet1!$B$5:$B$71</c:f>
              <c:numCache>
                <c:formatCode>General</c:formatCode>
                <c:ptCount val="67"/>
                <c:pt idx="0">
                  <c:v>2586</c:v>
                </c:pt>
                <c:pt idx="1">
                  <c:v>1320</c:v>
                </c:pt>
                <c:pt idx="2">
                  <c:v>1102</c:v>
                </c:pt>
                <c:pt idx="3">
                  <c:v>567</c:v>
                </c:pt>
                <c:pt idx="4">
                  <c:v>1181</c:v>
                </c:pt>
                <c:pt idx="5">
                  <c:v>1425</c:v>
                </c:pt>
                <c:pt idx="6">
                  <c:v>1677</c:v>
                </c:pt>
                <c:pt idx="7">
                  <c:v>1245</c:v>
                </c:pt>
                <c:pt idx="8">
                  <c:v>1118</c:v>
                </c:pt>
                <c:pt idx="9">
                  <c:v>707</c:v>
                </c:pt>
                <c:pt idx="10">
                  <c:v>1384</c:v>
                </c:pt>
                <c:pt idx="11">
                  <c:v>1819</c:v>
                </c:pt>
                <c:pt idx="12">
                  <c:v>1142</c:v>
                </c:pt>
                <c:pt idx="13">
                  <c:v>2607</c:v>
                </c:pt>
                <c:pt idx="14">
                  <c:v>2223</c:v>
                </c:pt>
                <c:pt idx="15">
                  <c:v>2440</c:v>
                </c:pt>
                <c:pt idx="16">
                  <c:v>2517</c:v>
                </c:pt>
                <c:pt idx="17">
                  <c:v>1620</c:v>
                </c:pt>
                <c:pt idx="18">
                  <c:v>1995</c:v>
                </c:pt>
                <c:pt idx="19">
                  <c:v>1989</c:v>
                </c:pt>
                <c:pt idx="20">
                  <c:v>1762</c:v>
                </c:pt>
                <c:pt idx="21">
                  <c:v>841</c:v>
                </c:pt>
                <c:pt idx="22">
                  <c:v>1378</c:v>
                </c:pt>
                <c:pt idx="23">
                  <c:v>1172</c:v>
                </c:pt>
                <c:pt idx="24">
                  <c:v>1631</c:v>
                </c:pt>
                <c:pt idx="25">
                  <c:v>1683</c:v>
                </c:pt>
                <c:pt idx="26">
                  <c:v>1059</c:v>
                </c:pt>
                <c:pt idx="27">
                  <c:v>1381</c:v>
                </c:pt>
                <c:pt idx="28">
                  <c:v>1427</c:v>
                </c:pt>
                <c:pt idx="29">
                  <c:v>832</c:v>
                </c:pt>
                <c:pt idx="30">
                  <c:v>830</c:v>
                </c:pt>
                <c:pt idx="31">
                  <c:v>1094</c:v>
                </c:pt>
                <c:pt idx="32">
                  <c:v>1478</c:v>
                </c:pt>
                <c:pt idx="33">
                  <c:v>2347</c:v>
                </c:pt>
                <c:pt idx="34">
                  <c:v>2239</c:v>
                </c:pt>
                <c:pt idx="35">
                  <c:v>2569</c:v>
                </c:pt>
                <c:pt idx="36">
                  <c:v>1636</c:v>
                </c:pt>
                <c:pt idx="37">
                  <c:v>3230</c:v>
                </c:pt>
                <c:pt idx="38">
                  <c:v>2039</c:v>
                </c:pt>
                <c:pt idx="39">
                  <c:v>1972</c:v>
                </c:pt>
                <c:pt idx="40">
                  <c:v>1837</c:v>
                </c:pt>
                <c:pt idx="41">
                  <c:v>2061</c:v>
                </c:pt>
                <c:pt idx="42">
                  <c:v>1915</c:v>
                </c:pt>
                <c:pt idx="43">
                  <c:v>1584</c:v>
                </c:pt>
                <c:pt idx="44">
                  <c:v>1823</c:v>
                </c:pt>
                <c:pt idx="45">
                  <c:v>1782</c:v>
                </c:pt>
                <c:pt idx="46">
                  <c:v>1554</c:v>
                </c:pt>
                <c:pt idx="47">
                  <c:v>2079</c:v>
                </c:pt>
                <c:pt idx="48">
                  <c:v>3045</c:v>
                </c:pt>
                <c:pt idx="49">
                  <c:v>2902</c:v>
                </c:pt>
                <c:pt idx="50">
                  <c:v>1867</c:v>
                </c:pt>
                <c:pt idx="51">
                  <c:v>1134</c:v>
                </c:pt>
                <c:pt idx="52">
                  <c:v>2122</c:v>
                </c:pt>
                <c:pt idx="53">
                  <c:v>1510</c:v>
                </c:pt>
                <c:pt idx="54">
                  <c:v>2426</c:v>
                </c:pt>
                <c:pt idx="55">
                  <c:v>1608</c:v>
                </c:pt>
                <c:pt idx="56">
                  <c:v>1130</c:v>
                </c:pt>
                <c:pt idx="57">
                  <c:v>2094</c:v>
                </c:pt>
                <c:pt idx="58">
                  <c:v>3088</c:v>
                </c:pt>
                <c:pt idx="59">
                  <c:v>1826</c:v>
                </c:pt>
                <c:pt idx="60">
                  <c:v>1352</c:v>
                </c:pt>
                <c:pt idx="61">
                  <c:v>930</c:v>
                </c:pt>
                <c:pt idx="62">
                  <c:v>1436</c:v>
                </c:pt>
                <c:pt idx="63">
                  <c:v>1044</c:v>
                </c:pt>
                <c:pt idx="64">
                  <c:v>1032</c:v>
                </c:pt>
                <c:pt idx="65">
                  <c:v>1424</c:v>
                </c:pt>
                <c:pt idx="66">
                  <c:v>920</c:v>
                </c:pt>
              </c:numCache>
            </c:numRef>
          </c:val>
          <c:extLst>
            <c:ext xmlns:c16="http://schemas.microsoft.com/office/drawing/2014/chart" uri="{C3380CC4-5D6E-409C-BE32-E72D297353CC}">
              <c16:uniqueId val="{00000004-2E99-4504-8EC6-DFA6A7D68A68}"/>
            </c:ext>
          </c:extLst>
        </c:ser>
        <c:dLbls>
          <c:showLegendKey val="0"/>
          <c:showVal val="0"/>
          <c:showCatName val="0"/>
          <c:showSerName val="0"/>
          <c:showPercent val="0"/>
          <c:showBubbleSize val="0"/>
        </c:dLbls>
        <c:axId val="415304400"/>
        <c:axId val="415298128"/>
      </c:areaChart>
      <c:catAx>
        <c:axId val="415304400"/>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415298128"/>
        <c:crosses val="autoZero"/>
        <c:auto val="1"/>
        <c:lblAlgn val="ctr"/>
        <c:lblOffset val="100"/>
        <c:noMultiLvlLbl val="0"/>
      </c:catAx>
      <c:valAx>
        <c:axId val="415298128"/>
        <c:scaling>
          <c:orientation val="minMax"/>
        </c:scaling>
        <c:delete val="0"/>
        <c:axPos val="l"/>
        <c:numFmt formatCode="General" sourceLinked="1"/>
        <c:majorTickMark val="out"/>
        <c:minorTickMark val="none"/>
        <c:tickLblPos val="nextTo"/>
        <c:crossAx val="415304400"/>
        <c:crosses val="autoZero"/>
        <c:crossBetween val="midCat"/>
      </c:valAx>
      <c:spPr>
        <a:ln>
          <a:solidFill>
            <a:schemeClr val="bg1">
              <a:lumMod val="65000"/>
            </a:schemeClr>
          </a:solidFill>
        </a:ln>
      </c:spPr>
    </c:plotArea>
    <c:plotVisOnly val="1"/>
    <c:dispBlanksAs val="zero"/>
    <c:showDLblsOverMax val="0"/>
  </c:chart>
  <c:spPr>
    <a:ln>
      <a:noFill/>
    </a:ln>
  </c:spPr>
  <c:txPr>
    <a:bodyPr/>
    <a:lstStyle/>
    <a:p>
      <a:pPr>
        <a:defRPr sz="1600">
          <a:solidFill>
            <a:schemeClr val="accent5">
              <a:lumMod val="50000"/>
            </a:schemeClr>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09608790813242E-2"/>
          <c:y val="9.3119529869657908E-2"/>
          <c:w val="0.87753018372703417"/>
          <c:h val="0.80808690580344122"/>
        </c:manualLayout>
      </c:layout>
      <c:areaChart>
        <c:grouping val="standard"/>
        <c:varyColors val="0"/>
        <c:ser>
          <c:idx val="0"/>
          <c:order val="0"/>
          <c:tx>
            <c:strRef>
              <c:f>'Yearly Totals'!$J$2</c:f>
              <c:strCache>
                <c:ptCount val="1"/>
                <c:pt idx="0">
                  <c:v>Total</c:v>
                </c:pt>
              </c:strCache>
            </c:strRef>
          </c:tx>
          <c:spPr>
            <a:solidFill>
              <a:schemeClr val="accent1"/>
            </a:solidFill>
            <a:ln>
              <a:noFill/>
            </a:ln>
            <a:effectLst/>
          </c:spPr>
          <c:cat>
            <c:numRef>
              <c:f>'Yearly Totals'!$G$3:$G$68</c:f>
              <c:numCache>
                <c:formatCode>0</c:formatCode>
                <c:ptCount val="66"/>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pt idx="62">
                  <c:v>2014</c:v>
                </c:pt>
                <c:pt idx="63">
                  <c:v>2015</c:v>
                </c:pt>
                <c:pt idx="64">
                  <c:v>2016</c:v>
                </c:pt>
                <c:pt idx="65">
                  <c:v>2017</c:v>
                </c:pt>
              </c:numCache>
            </c:numRef>
          </c:cat>
          <c:val>
            <c:numRef>
              <c:f>'Yearly Totals'!$J$3:$J$68</c:f>
              <c:numCache>
                <c:formatCode>0</c:formatCode>
                <c:ptCount val="66"/>
                <c:pt idx="0">
                  <c:v>271</c:v>
                </c:pt>
                <c:pt idx="1">
                  <c:v>218</c:v>
                </c:pt>
                <c:pt idx="2">
                  <c:v>230</c:v>
                </c:pt>
                <c:pt idx="3">
                  <c:v>34</c:v>
                </c:pt>
                <c:pt idx="4">
                  <c:v>170</c:v>
                </c:pt>
                <c:pt idx="5">
                  <c:v>131</c:v>
                </c:pt>
                <c:pt idx="6">
                  <c:v>215</c:v>
                </c:pt>
                <c:pt idx="7">
                  <c:v>201</c:v>
                </c:pt>
                <c:pt idx="8">
                  <c:v>155</c:v>
                </c:pt>
                <c:pt idx="9">
                  <c:v>232</c:v>
                </c:pt>
                <c:pt idx="10">
                  <c:v>314</c:v>
                </c:pt>
                <c:pt idx="11">
                  <c:v>199</c:v>
                </c:pt>
                <c:pt idx="12">
                  <c:v>451</c:v>
                </c:pt>
                <c:pt idx="13">
                  <c:v>68</c:v>
                </c:pt>
                <c:pt idx="14">
                  <c:v>17</c:v>
                </c:pt>
                <c:pt idx="15">
                  <c:v>404</c:v>
                </c:pt>
                <c:pt idx="16">
                  <c:v>102</c:v>
                </c:pt>
                <c:pt idx="17">
                  <c:v>15</c:v>
                </c:pt>
                <c:pt idx="18">
                  <c:v>67</c:v>
                </c:pt>
                <c:pt idx="19">
                  <c:v>456</c:v>
                </c:pt>
                <c:pt idx="20">
                  <c:v>524</c:v>
                </c:pt>
                <c:pt idx="21">
                  <c:v>0</c:v>
                </c:pt>
                <c:pt idx="22">
                  <c:v>4</c:v>
                </c:pt>
                <c:pt idx="23">
                  <c:v>0</c:v>
                </c:pt>
                <c:pt idx="24">
                  <c:v>4</c:v>
                </c:pt>
                <c:pt idx="25">
                  <c:v>15</c:v>
                </c:pt>
                <c:pt idx="26">
                  <c:v>40</c:v>
                </c:pt>
                <c:pt idx="27">
                  <c:v>175</c:v>
                </c:pt>
                <c:pt idx="28">
                  <c:v>74</c:v>
                </c:pt>
                <c:pt idx="29">
                  <c:v>36</c:v>
                </c:pt>
                <c:pt idx="30">
                  <c:v>40</c:v>
                </c:pt>
                <c:pt idx="31">
                  <c:v>77</c:v>
                </c:pt>
                <c:pt idx="32">
                  <c:v>114</c:v>
                </c:pt>
                <c:pt idx="33">
                  <c:v>169</c:v>
                </c:pt>
                <c:pt idx="34">
                  <c:v>172</c:v>
                </c:pt>
                <c:pt idx="35">
                  <c:v>316</c:v>
                </c:pt>
                <c:pt idx="36">
                  <c:v>125</c:v>
                </c:pt>
                <c:pt idx="37">
                  <c:v>115</c:v>
                </c:pt>
                <c:pt idx="38">
                  <c:v>173</c:v>
                </c:pt>
                <c:pt idx="39">
                  <c:v>231</c:v>
                </c:pt>
                <c:pt idx="40">
                  <c:v>413</c:v>
                </c:pt>
                <c:pt idx="41">
                  <c:v>379</c:v>
                </c:pt>
                <c:pt idx="42">
                  <c:v>353</c:v>
                </c:pt>
                <c:pt idx="43">
                  <c:v>482</c:v>
                </c:pt>
                <c:pt idx="44">
                  <c:v>1361</c:v>
                </c:pt>
                <c:pt idx="45">
                  <c:v>1515</c:v>
                </c:pt>
                <c:pt idx="46">
                  <c:v>1254</c:v>
                </c:pt>
                <c:pt idx="47">
                  <c:v>1410</c:v>
                </c:pt>
                <c:pt idx="48">
                  <c:v>2253</c:v>
                </c:pt>
                <c:pt idx="49">
                  <c:v>1425</c:v>
                </c:pt>
                <c:pt idx="50">
                  <c:v>807</c:v>
                </c:pt>
                <c:pt idx="51">
                  <c:v>445</c:v>
                </c:pt>
                <c:pt idx="52">
                  <c:v>1323</c:v>
                </c:pt>
                <c:pt idx="53">
                  <c:v>945</c:v>
                </c:pt>
                <c:pt idx="54">
                  <c:v>1136</c:v>
                </c:pt>
                <c:pt idx="55">
                  <c:v>329</c:v>
                </c:pt>
                <c:pt idx="56">
                  <c:v>179</c:v>
                </c:pt>
                <c:pt idx="57">
                  <c:v>319</c:v>
                </c:pt>
                <c:pt idx="58">
                  <c:v>401</c:v>
                </c:pt>
                <c:pt idx="59">
                  <c:v>265</c:v>
                </c:pt>
                <c:pt idx="60">
                  <c:v>344</c:v>
                </c:pt>
                <c:pt idx="61">
                  <c:v>229</c:v>
                </c:pt>
                <c:pt idx="62">
                  <c:v>236</c:v>
                </c:pt>
                <c:pt idx="63">
                  <c:v>177</c:v>
                </c:pt>
                <c:pt idx="64">
                  <c:v>133</c:v>
                </c:pt>
                <c:pt idx="65">
                  <c:v>144</c:v>
                </c:pt>
              </c:numCache>
            </c:numRef>
          </c:val>
          <c:extLst>
            <c:ext xmlns:c16="http://schemas.microsoft.com/office/drawing/2014/chart" uri="{C3380CC4-5D6E-409C-BE32-E72D297353CC}">
              <c16:uniqueId val="{00000000-29ED-4AA4-B7BD-991560470C31}"/>
            </c:ext>
          </c:extLst>
        </c:ser>
        <c:dLbls>
          <c:showLegendKey val="0"/>
          <c:showVal val="0"/>
          <c:showCatName val="0"/>
          <c:showSerName val="0"/>
          <c:showPercent val="0"/>
          <c:showBubbleSize val="0"/>
        </c:dLbls>
        <c:axId val="35493376"/>
        <c:axId val="35494912"/>
      </c:areaChart>
      <c:catAx>
        <c:axId val="35493376"/>
        <c:scaling>
          <c:orientation val="minMax"/>
        </c:scaling>
        <c:delete val="0"/>
        <c:axPos val="b"/>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accent1">
                    <a:lumMod val="50000"/>
                  </a:schemeClr>
                </a:solidFill>
                <a:latin typeface="+mn-lt"/>
                <a:ea typeface="+mn-ea"/>
                <a:cs typeface="+mn-cs"/>
              </a:defRPr>
            </a:pPr>
            <a:endParaRPr lang="en-US"/>
          </a:p>
        </c:txPr>
        <c:crossAx val="35494912"/>
        <c:crosses val="autoZero"/>
        <c:auto val="1"/>
        <c:lblAlgn val="ctr"/>
        <c:lblOffset val="100"/>
        <c:noMultiLvlLbl val="0"/>
      </c:catAx>
      <c:valAx>
        <c:axId val="35494912"/>
        <c:scaling>
          <c:orientation val="minMax"/>
          <c:max val="3500"/>
        </c:scaling>
        <c:delete val="0"/>
        <c:axPos val="l"/>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accent1">
                    <a:lumMod val="50000"/>
                  </a:schemeClr>
                </a:solidFill>
                <a:latin typeface="+mn-lt"/>
                <a:ea typeface="+mn-ea"/>
                <a:cs typeface="+mn-cs"/>
              </a:defRPr>
            </a:pPr>
            <a:endParaRPr lang="en-US"/>
          </a:p>
        </c:txPr>
        <c:crossAx val="35493376"/>
        <c:crosses val="autoZero"/>
        <c:crossBetween val="midCat"/>
        <c:majorUnit val="500"/>
      </c:valAx>
      <c:spPr>
        <a:noFill/>
        <a:ln>
          <a:solidFill>
            <a:schemeClr val="bg1">
              <a:lumMod val="65000"/>
            </a:schemeClr>
          </a:solidFill>
        </a:ln>
        <a:effectLst/>
      </c:spPr>
    </c:plotArea>
    <c:plotVisOnly val="1"/>
    <c:dispBlanksAs val="gap"/>
    <c:showDLblsOverMax val="0"/>
  </c:chart>
  <c:spPr>
    <a:noFill/>
    <a:ln>
      <a:noFill/>
    </a:ln>
    <a:effectLst/>
  </c:spPr>
  <c:txPr>
    <a:bodyPr/>
    <a:lstStyle/>
    <a:p>
      <a:pPr>
        <a:defRPr sz="1600">
          <a:solidFill>
            <a:schemeClr val="accent1">
              <a:lumMod val="50000"/>
            </a:schemeClr>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accent1">
                    <a:lumMod val="50000"/>
                  </a:schemeClr>
                </a:solidFill>
                <a:latin typeface="+mn-lt"/>
                <a:ea typeface="+mn-ea"/>
                <a:cs typeface="+mn-cs"/>
              </a:defRPr>
            </a:pPr>
            <a:r>
              <a:rPr lang="en-US" sz="2400" dirty="0">
                <a:solidFill>
                  <a:schemeClr val="accent1">
                    <a:lumMod val="50000"/>
                  </a:schemeClr>
                </a:solidFill>
              </a:rPr>
              <a:t>Average Salmon Fry 100m</a:t>
            </a:r>
            <a:r>
              <a:rPr lang="en-US" sz="2400" baseline="30000" dirty="0">
                <a:solidFill>
                  <a:schemeClr val="accent1">
                    <a:lumMod val="50000"/>
                  </a:schemeClr>
                </a:solidFill>
              </a:rPr>
              <a:t>-2</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accent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'Wetted area fish numbers'!$AS$17</c:f>
              <c:strCache>
                <c:ptCount val="1"/>
                <c:pt idx="0">
                  <c:v>UDRS Average Salmon fry per 100m2</c:v>
                </c:pt>
              </c:strCache>
            </c:strRef>
          </c:tx>
          <c:spPr>
            <a:solidFill>
              <a:schemeClr val="accent1"/>
            </a:solidFill>
            <a:ln>
              <a:noFill/>
            </a:ln>
            <a:effectLst/>
          </c:spPr>
          <c:invertIfNegative val="0"/>
          <c:cat>
            <c:numRef>
              <c:f>'Wetted area fish numbers'!$AT$16:$AW$16</c:f>
              <c:numCache>
                <c:formatCode>General</c:formatCode>
                <c:ptCount val="4"/>
                <c:pt idx="0">
                  <c:v>2015</c:v>
                </c:pt>
                <c:pt idx="1">
                  <c:v>2016</c:v>
                </c:pt>
                <c:pt idx="2">
                  <c:v>2017</c:v>
                </c:pt>
                <c:pt idx="3">
                  <c:v>2018</c:v>
                </c:pt>
              </c:numCache>
            </c:numRef>
          </c:cat>
          <c:val>
            <c:numRef>
              <c:f>'Wetted area fish numbers'!$AT$17:$AW$17</c:f>
              <c:numCache>
                <c:formatCode>0</c:formatCode>
                <c:ptCount val="4"/>
                <c:pt idx="0">
                  <c:v>10.495349999999998</c:v>
                </c:pt>
                <c:pt idx="1">
                  <c:v>3.3603000000000001</c:v>
                </c:pt>
                <c:pt idx="2">
                  <c:v>15.7494</c:v>
                </c:pt>
                <c:pt idx="3">
                  <c:v>27.9253</c:v>
                </c:pt>
              </c:numCache>
            </c:numRef>
          </c:val>
          <c:extLst>
            <c:ext xmlns:c16="http://schemas.microsoft.com/office/drawing/2014/chart" uri="{C3380CC4-5D6E-409C-BE32-E72D297353CC}">
              <c16:uniqueId val="{00000000-ED5C-48CE-94F5-A1EFDAB669EC}"/>
            </c:ext>
          </c:extLst>
        </c:ser>
        <c:dLbls>
          <c:showLegendKey val="0"/>
          <c:showVal val="0"/>
          <c:showCatName val="0"/>
          <c:showSerName val="0"/>
          <c:showPercent val="0"/>
          <c:showBubbleSize val="0"/>
        </c:dLbls>
        <c:gapWidth val="219"/>
        <c:overlap val="-27"/>
        <c:axId val="527090848"/>
        <c:axId val="527093144"/>
      </c:barChart>
      <c:catAx>
        <c:axId val="52709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7093144"/>
        <c:crosses val="autoZero"/>
        <c:auto val="1"/>
        <c:lblAlgn val="ctr"/>
        <c:lblOffset val="100"/>
        <c:noMultiLvlLbl val="0"/>
      </c:catAx>
      <c:valAx>
        <c:axId val="527093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709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accent1">
                    <a:lumMod val="50000"/>
                  </a:schemeClr>
                </a:solidFill>
                <a:latin typeface="+mn-lt"/>
                <a:ea typeface="+mn-ea"/>
                <a:cs typeface="+mn-cs"/>
              </a:defRPr>
            </a:pPr>
            <a:r>
              <a:rPr lang="en-US" dirty="0"/>
              <a:t>Average Salmon Parr 100m</a:t>
            </a:r>
            <a:r>
              <a:rPr lang="en-US" baseline="30000" dirty="0"/>
              <a:t>-2</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accent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'Wetted area fish numbers'!$AS$48</c:f>
              <c:strCache>
                <c:ptCount val="1"/>
                <c:pt idx="0">
                  <c:v>UDRS Average Salmon parr per 100m2</c:v>
                </c:pt>
              </c:strCache>
            </c:strRef>
          </c:tx>
          <c:spPr>
            <a:solidFill>
              <a:schemeClr val="accent1"/>
            </a:solidFill>
            <a:ln>
              <a:noFill/>
            </a:ln>
            <a:effectLst/>
          </c:spPr>
          <c:invertIfNegative val="0"/>
          <c:cat>
            <c:numRef>
              <c:f>'Wetted area fish numbers'!$AT$47:$AW$47</c:f>
              <c:numCache>
                <c:formatCode>General</c:formatCode>
                <c:ptCount val="4"/>
                <c:pt idx="0">
                  <c:v>2015</c:v>
                </c:pt>
                <c:pt idx="1">
                  <c:v>2016</c:v>
                </c:pt>
                <c:pt idx="2">
                  <c:v>2017</c:v>
                </c:pt>
                <c:pt idx="3">
                  <c:v>2018</c:v>
                </c:pt>
              </c:numCache>
            </c:numRef>
          </c:cat>
          <c:val>
            <c:numRef>
              <c:f>'Wetted area fish numbers'!$AT$48:$AW$48</c:f>
              <c:numCache>
                <c:formatCode>0</c:formatCode>
                <c:ptCount val="4"/>
                <c:pt idx="0">
                  <c:v>8.1999999999999993</c:v>
                </c:pt>
                <c:pt idx="1">
                  <c:v>10</c:v>
                </c:pt>
                <c:pt idx="2">
                  <c:v>11.8</c:v>
                </c:pt>
                <c:pt idx="3">
                  <c:v>22.2</c:v>
                </c:pt>
              </c:numCache>
            </c:numRef>
          </c:val>
          <c:extLst>
            <c:ext xmlns:c16="http://schemas.microsoft.com/office/drawing/2014/chart" uri="{C3380CC4-5D6E-409C-BE32-E72D297353CC}">
              <c16:uniqueId val="{00000000-1860-46AA-92F9-382A3C300C37}"/>
            </c:ext>
          </c:extLst>
        </c:ser>
        <c:dLbls>
          <c:showLegendKey val="0"/>
          <c:showVal val="0"/>
          <c:showCatName val="0"/>
          <c:showSerName val="0"/>
          <c:showPercent val="0"/>
          <c:showBubbleSize val="0"/>
        </c:dLbls>
        <c:gapWidth val="219"/>
        <c:overlap val="-27"/>
        <c:axId val="693999232"/>
        <c:axId val="694003824"/>
      </c:barChart>
      <c:catAx>
        <c:axId val="69399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1">
                    <a:lumMod val="50000"/>
                  </a:schemeClr>
                </a:solidFill>
                <a:latin typeface="+mn-lt"/>
                <a:ea typeface="+mn-ea"/>
                <a:cs typeface="+mn-cs"/>
              </a:defRPr>
            </a:pPr>
            <a:endParaRPr lang="en-US"/>
          </a:p>
        </c:txPr>
        <c:crossAx val="694003824"/>
        <c:crosses val="autoZero"/>
        <c:auto val="1"/>
        <c:lblAlgn val="ctr"/>
        <c:lblOffset val="100"/>
        <c:noMultiLvlLbl val="0"/>
      </c:catAx>
      <c:valAx>
        <c:axId val="694003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1">
                    <a:lumMod val="50000"/>
                  </a:schemeClr>
                </a:solidFill>
                <a:latin typeface="+mn-lt"/>
                <a:ea typeface="+mn-ea"/>
                <a:cs typeface="+mn-cs"/>
              </a:defRPr>
            </a:pPr>
            <a:endParaRPr lang="en-US"/>
          </a:p>
        </c:txPr>
        <c:crossAx val="6939992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accent1">
              <a:lumMod val="5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ECEE4E7E-F1B1-4DD5-BDB6-FB2B88999BCF}" type="datetimeFigureOut">
              <a:rPr lang="en-US" smtClean="0"/>
              <a:t>1/16/2019</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7022AA9-CDCA-4878-803F-0488FA4DA4AC}" type="slidenum">
              <a:rPr lang="en-US" smtClean="0"/>
              <a:t>‹#›</a:t>
            </a:fld>
            <a:endParaRPr lang="en-US"/>
          </a:p>
        </p:txBody>
      </p:sp>
    </p:spTree>
    <p:extLst>
      <p:ext uri="{BB962C8B-B14F-4D97-AF65-F5344CB8AC3E}">
        <p14:creationId xmlns:p14="http://schemas.microsoft.com/office/powerpoint/2010/main" val="1927747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I’ll be covering 2 topics – stocks, and smolt tracking</a:t>
            </a:r>
          </a:p>
          <a:p>
            <a:r>
              <a:rPr lang="en-GB" dirty="0"/>
              <a:t>Hard not to speak about stocks without graphs, so apologies I have got a few graphs initially</a:t>
            </a:r>
          </a:p>
          <a:p>
            <a:endParaRPr lang="en-GB" dirty="0"/>
          </a:p>
          <a:p>
            <a:r>
              <a:rPr lang="en-GB" dirty="0"/>
              <a:t>The Dee Board manages the Don on behalf of the Don Board, so Ed and I will be talking about both rivers.</a:t>
            </a:r>
          </a:p>
          <a:p>
            <a:endParaRPr lang="en-GB" dirty="0"/>
          </a:p>
          <a:p>
            <a:r>
              <a:rPr lang="en-GB" dirty="0"/>
              <a:t>The Don Board delivers work for the </a:t>
            </a:r>
            <a:r>
              <a:rPr lang="en-GB" dirty="0" err="1"/>
              <a:t>Ythan</a:t>
            </a:r>
            <a:r>
              <a:rPr lang="en-GB" dirty="0"/>
              <a:t> Board through an annual contract, but that will not be presented here.</a:t>
            </a:r>
            <a:endParaRPr lang="en-US" dirty="0"/>
          </a:p>
        </p:txBody>
      </p:sp>
      <p:sp>
        <p:nvSpPr>
          <p:cNvPr id="4" name="Slide Number Placeholder 3"/>
          <p:cNvSpPr>
            <a:spLocks noGrp="1"/>
          </p:cNvSpPr>
          <p:nvPr>
            <p:ph type="sldNum" sz="quarter" idx="10"/>
          </p:nvPr>
        </p:nvSpPr>
        <p:spPr/>
        <p:txBody>
          <a:bodyPr/>
          <a:lstStyle/>
          <a:p>
            <a:fld id="{57022AA9-CDCA-4878-803F-0488FA4DA4AC}" type="slidenum">
              <a:rPr lang="en-US" smtClean="0"/>
              <a:t>1</a:t>
            </a:fld>
            <a:endParaRPr lang="en-US"/>
          </a:p>
        </p:txBody>
      </p:sp>
    </p:spTree>
    <p:extLst>
      <p:ext uri="{BB962C8B-B14F-4D97-AF65-F5344CB8AC3E}">
        <p14:creationId xmlns:p14="http://schemas.microsoft.com/office/powerpoint/2010/main" val="1284123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2AA9-CDCA-4878-803F-0488FA4DA4AC}" type="slidenum">
              <a:rPr lang="en-US" smtClean="0"/>
              <a:t>10</a:t>
            </a:fld>
            <a:endParaRPr lang="en-US"/>
          </a:p>
        </p:txBody>
      </p:sp>
    </p:spTree>
    <p:extLst>
      <p:ext uri="{BB962C8B-B14F-4D97-AF65-F5344CB8AC3E}">
        <p14:creationId xmlns:p14="http://schemas.microsoft.com/office/powerpoint/2010/main" val="1421889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second tracking study is in conjunction with MSS and funded by MSS and the developers of the Aberdeen bay offshore wind farm. This work is to track smolts at sea and is a £1 million project over the next 3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purpose of this is so we can identify and protect the areas of the important migratory routes. Particularly w.r.t. offshore developments.</a:t>
            </a:r>
          </a:p>
          <a:p>
            <a:endParaRPr lang="en-GB" dirty="0"/>
          </a:p>
          <a:p>
            <a:r>
              <a:rPr lang="en-GB" dirty="0"/>
              <a:t>2017: MSS study showed that most smolts headed SSE as they left the Dee, at 4 km from the harbour</a:t>
            </a:r>
          </a:p>
        </p:txBody>
      </p:sp>
      <p:sp>
        <p:nvSpPr>
          <p:cNvPr id="4" name="Slide Number Placeholder 3"/>
          <p:cNvSpPr>
            <a:spLocks noGrp="1"/>
          </p:cNvSpPr>
          <p:nvPr>
            <p:ph type="sldNum" sz="quarter" idx="10"/>
          </p:nvPr>
        </p:nvSpPr>
        <p:spPr/>
        <p:txBody>
          <a:bodyPr/>
          <a:lstStyle/>
          <a:p>
            <a:fld id="{709CC0F4-66A6-4EEE-A678-C7F4FB6894DC}" type="slidenum">
              <a:rPr lang="en-GB" smtClean="0"/>
              <a:pPr/>
              <a:t>11</a:t>
            </a:fld>
            <a:endParaRPr lang="en-GB"/>
          </a:p>
        </p:txBody>
      </p:sp>
    </p:spTree>
    <p:extLst>
      <p:ext uri="{BB962C8B-B14F-4D97-AF65-F5344CB8AC3E}">
        <p14:creationId xmlns:p14="http://schemas.microsoft.com/office/powerpoint/2010/main" val="553085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year we have tagged 100 salmon smolts and 50 sea trout smolts. And deployed over 140 receivers in the sea. </a:t>
            </a:r>
            <a:endParaRPr lang="en-US" dirty="0"/>
          </a:p>
          <a:p>
            <a:endParaRPr lang="en-GB" dirty="0"/>
          </a:p>
          <a:p>
            <a:r>
              <a:rPr lang="en-GB" dirty="0"/>
              <a:t>The tracking at sea involves 2 arrays of receivers, one at 4km and one at 10 km from the harbour.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This will show us the direction at which smolts leave the river and will enable us to plan deployment of receivers in 2019, so we can follow their migration route further. </a:t>
            </a:r>
          </a:p>
          <a:p>
            <a:r>
              <a:rPr lang="en-GB" dirty="0"/>
              <a:t>We have only just got the receivers in, and will be analysing results over the next couple of months.</a:t>
            </a:r>
          </a:p>
          <a:p>
            <a:endParaRPr lang="en-US" dirty="0"/>
          </a:p>
        </p:txBody>
      </p:sp>
      <p:sp>
        <p:nvSpPr>
          <p:cNvPr id="4" name="Slide Number Placeholder 3"/>
          <p:cNvSpPr>
            <a:spLocks noGrp="1"/>
          </p:cNvSpPr>
          <p:nvPr>
            <p:ph type="sldNum" sz="quarter" idx="10"/>
          </p:nvPr>
        </p:nvSpPr>
        <p:spPr/>
        <p:txBody>
          <a:bodyPr/>
          <a:lstStyle/>
          <a:p>
            <a:fld id="{57022AA9-CDCA-4878-803F-0488FA4DA4AC}" type="slidenum">
              <a:rPr lang="en-US" smtClean="0"/>
              <a:t>12</a:t>
            </a:fld>
            <a:endParaRPr lang="en-US"/>
          </a:p>
        </p:txBody>
      </p:sp>
    </p:spTree>
    <p:extLst>
      <p:ext uri="{BB962C8B-B14F-4D97-AF65-F5344CB8AC3E}">
        <p14:creationId xmlns:p14="http://schemas.microsoft.com/office/powerpoint/2010/main" val="944550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solidFill>
                  <a:schemeClr val="tx2"/>
                </a:solidFill>
              </a:rPr>
              <a:t>Policing activity</a:t>
            </a:r>
          </a:p>
          <a:p>
            <a:endParaRPr lang="en-GB" sz="1100" dirty="0">
              <a:solidFill>
                <a:schemeClr val="tx2"/>
              </a:solidFill>
            </a:endParaRPr>
          </a:p>
          <a:p>
            <a:pPr marL="285750" indent="-285750">
              <a:buFont typeface="Arial" panose="020B0604020202020204" pitchFamily="34" charset="0"/>
              <a:buChar char="•"/>
            </a:pPr>
            <a:r>
              <a:rPr lang="en-GB" sz="1100" dirty="0">
                <a:solidFill>
                  <a:schemeClr val="tx2"/>
                </a:solidFill>
              </a:rPr>
              <a:t>Effective enforcement of fishery legislation is vital for the future of salmon stocks and the Deeside economy.</a:t>
            </a:r>
          </a:p>
          <a:p>
            <a:pPr marL="285750" indent="-285750">
              <a:buFont typeface="Arial" panose="020B0604020202020204" pitchFamily="34" charset="0"/>
              <a:buChar char="•"/>
            </a:pPr>
            <a:r>
              <a:rPr lang="en-GB" sz="1100" dirty="0">
                <a:solidFill>
                  <a:schemeClr val="tx2"/>
                </a:solidFill>
              </a:rPr>
              <a:t>31 incidents for 2018, above 5 year average but similar to 2017 season - </a:t>
            </a:r>
            <a:r>
              <a:rPr lang="en-GB" sz="1100" i="1" dirty="0">
                <a:solidFill>
                  <a:schemeClr val="tx2"/>
                </a:solidFill>
              </a:rPr>
              <a:t>even with river conditions and the World Cup during July its high (suggesting more effective policing).</a:t>
            </a:r>
            <a:r>
              <a:rPr lang="en-GB" sz="1100" dirty="0">
                <a:solidFill>
                  <a:schemeClr val="tx2"/>
                </a:solidFill>
              </a:rPr>
              <a:t> </a:t>
            </a:r>
          </a:p>
          <a:p>
            <a:pPr marL="285750" indent="-285750">
              <a:buFont typeface="Arial" panose="020B0604020202020204" pitchFamily="34" charset="0"/>
              <a:buChar char="•"/>
            </a:pPr>
            <a:r>
              <a:rPr lang="en-GB" sz="1100" dirty="0">
                <a:solidFill>
                  <a:schemeClr val="tx2"/>
                </a:solidFill>
              </a:rPr>
              <a:t>Mainly rod and line poaching with the exception of a single netting event at the very start of the season. This was out with historical patterns for netting gangs and night patrols were subsequently undertaken alongside the development of operation Salmo with Police Scotland.</a:t>
            </a:r>
          </a:p>
          <a:p>
            <a:pPr marL="285750" indent="-285750">
              <a:buFont typeface="Arial" panose="020B0604020202020204" pitchFamily="34" charset="0"/>
              <a:buChar char="•"/>
            </a:pPr>
            <a:endParaRPr lang="en-GB" sz="1100" dirty="0">
              <a:solidFill>
                <a:schemeClr val="tx2"/>
              </a:solidFill>
            </a:endParaRPr>
          </a:p>
          <a:p>
            <a:pPr marL="285750" indent="-285750">
              <a:buFont typeface="Arial" panose="020B0604020202020204" pitchFamily="34" charset="0"/>
              <a:buChar char="•"/>
            </a:pPr>
            <a:r>
              <a:rPr lang="en-GB" sz="1100" dirty="0">
                <a:solidFill>
                  <a:schemeClr val="tx2"/>
                </a:solidFill>
              </a:rPr>
              <a:t>Operation ‘Salmo’ joint operation – </a:t>
            </a:r>
            <a:r>
              <a:rPr lang="en-GB" sz="1100" i="1" dirty="0">
                <a:solidFill>
                  <a:schemeClr val="tx2"/>
                </a:solidFill>
              </a:rPr>
              <a:t>one key element was</a:t>
            </a:r>
            <a:r>
              <a:rPr lang="en-GB" sz="1100" dirty="0">
                <a:solidFill>
                  <a:schemeClr val="tx2"/>
                </a:solidFill>
              </a:rPr>
              <a:t> </a:t>
            </a:r>
            <a:r>
              <a:rPr lang="en-GB" sz="1100" i="1" dirty="0">
                <a:solidFill>
                  <a:schemeClr val="tx2"/>
                </a:solidFill>
              </a:rPr>
              <a:t>utilising police intelligence relating to movement of know poaching gangs using ANPR technology coupled with other intel led to several joint patrols. Whilst the patrols did not result in arrests this ongoing operation has continued to encourage sharing of intelligence between Police Scotland and the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chemeClr val="tx2"/>
                </a:solidFill>
              </a:rPr>
              <a:t>Dee &amp; Don bailiffs have been working closely – </a:t>
            </a:r>
            <a:r>
              <a:rPr lang="en-GB" sz="1100" i="1" dirty="0">
                <a:solidFill>
                  <a:schemeClr val="tx2"/>
                </a:solidFill>
              </a:rPr>
              <a:t>Benefitted the Board in terms of increased coverage across the catchment at peak policing times, extended the scale and coverage of policing throughout any given day and allowed for sustained policing during annual leave. Creating more effective/efficient policing resulting in more poachers caught.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i="1" dirty="0">
              <a:solidFill>
                <a:schemeClr val="tx2"/>
              </a:solidFill>
            </a:endParaRPr>
          </a:p>
          <a:p>
            <a:pPr marL="285750" indent="-285750">
              <a:buFont typeface="Arial" panose="020B0604020202020204" pitchFamily="34" charset="0"/>
              <a:buChar char="•"/>
            </a:pPr>
            <a:r>
              <a:rPr lang="en-GB" sz="1100" i="0" dirty="0">
                <a:solidFill>
                  <a:schemeClr val="tx2"/>
                </a:solidFill>
              </a:rPr>
              <a:t>Increasing our use of advances in technology</a:t>
            </a:r>
            <a:r>
              <a:rPr lang="en-GB" sz="1100" i="1" dirty="0">
                <a:solidFill>
                  <a:schemeClr val="tx2"/>
                </a:solidFill>
              </a:rPr>
              <a:t> - thermal imaging, trail cameras, communication with neighbouring boards, police intelligence</a:t>
            </a:r>
          </a:p>
          <a:p>
            <a:pPr marL="285750" indent="-285750">
              <a:buFont typeface="Arial" panose="020B0604020202020204" pitchFamily="34" charset="0"/>
              <a:buChar char="•"/>
            </a:pPr>
            <a:r>
              <a:rPr lang="en-GB" sz="1100" b="1" i="1" dirty="0">
                <a:solidFill>
                  <a:schemeClr val="tx2"/>
                </a:solidFill>
              </a:rPr>
              <a:t>The Bailiffs have asked me to thank all ghillies, anglers and proprietors for their support </a:t>
            </a:r>
          </a:p>
          <a:p>
            <a:pPr marL="285750" indent="-285750">
              <a:buFont typeface="Arial" panose="020B0604020202020204" pitchFamily="34" charset="0"/>
              <a:buChar char="•"/>
            </a:pPr>
            <a:r>
              <a:rPr lang="en-GB" sz="1100" b="1" i="1" dirty="0">
                <a:solidFill>
                  <a:schemeClr val="tx2"/>
                </a:solidFill>
              </a:rPr>
              <a:t>I’d also like to remind everyone to contact the 24hr number  if there are any concerns relating to poaching.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2DD5-DBC0-4591-BB8E-9EAB92904E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47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Predator Management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Don DSFB undertook 9 walkover surveys each month from Sept to May to count goosanders, mergansers and cormorants on the main stem from the </a:t>
            </a:r>
            <a:r>
              <a:rPr lang="en-GB" sz="1200" kern="1200" dirty="0" err="1">
                <a:solidFill>
                  <a:schemeClr val="tx1"/>
                </a:solidFill>
                <a:effectLst/>
                <a:latin typeface="+mn-lt"/>
                <a:ea typeface="+mn-ea"/>
                <a:cs typeface="+mn-cs"/>
              </a:rPr>
              <a:t>Poldullie</a:t>
            </a:r>
            <a:r>
              <a:rPr lang="en-GB" sz="1200" kern="1200" dirty="0">
                <a:solidFill>
                  <a:schemeClr val="tx1"/>
                </a:solidFill>
                <a:effectLst/>
                <a:latin typeface="+mn-lt"/>
                <a:ea typeface="+mn-ea"/>
                <a:cs typeface="+mn-cs"/>
              </a:rPr>
              <a:t> by </a:t>
            </a:r>
            <a:r>
              <a:rPr lang="en-GB" sz="1200" kern="1200" dirty="0" err="1">
                <a:solidFill>
                  <a:schemeClr val="tx1"/>
                </a:solidFill>
                <a:effectLst/>
                <a:latin typeface="+mn-lt"/>
                <a:ea typeface="+mn-ea"/>
                <a:cs typeface="+mn-cs"/>
              </a:rPr>
              <a:t>Strathdon</a:t>
            </a:r>
            <a:r>
              <a:rPr lang="en-GB" sz="1200" kern="1200" dirty="0">
                <a:solidFill>
                  <a:schemeClr val="tx1"/>
                </a:solidFill>
                <a:effectLst/>
                <a:latin typeface="+mn-lt"/>
                <a:ea typeface="+mn-ea"/>
                <a:cs typeface="+mn-cs"/>
              </a:rPr>
              <a:t> down to the estuary, approximately 90 km.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On average 92 goosanders and 7 cormorants were recorded each month.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walkover survey data supports our application for a licence to Scottish Natural Heritage (SNH) to control fish-eating birds. The licence granted by SNH allows for named volunteer marksmen authorised to ‘shoot to scare’ and control a target number of birds.  The licence normally covers March to Mid-May and during 2018 the Don DSFB licensed 19 volunteer marksmen to control 16 goosanders and 2 cormorants.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year we also successfully argued to extend the control period from September to mid-May for the 2018-2019 season, to ensure maximum protection for juvenile salmonids during the autumn months when bird numbers are at their highest on the river (15 &amp; 3).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Don Fisheries Officers have also undergone training to allow them to survey the river by canoe. Experience from the River Dee illustrates that canoe surveys provide a higher average bird count than walkover surveys. Where conditions and situations permit, surveys during the 2018-19 season will take place by canoe.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Don DSFB would like to thank all the volunteer marksmen who help with this programme to control these highly effective predators of fish on the river.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Seals recorded by staff and anglers.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Staff have responded to seal activity when in proximity of sighting and try to displace seal downstream using non-lethal methods.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kern="1200" dirty="0">
                <a:solidFill>
                  <a:schemeClr val="tx1"/>
                </a:solidFill>
                <a:effectLst/>
                <a:latin typeface="+mn-lt"/>
                <a:ea typeface="+mn-ea"/>
                <a:cs typeface="+mn-cs"/>
              </a:rPr>
              <a:t>I’d also like to remind everyone to contact the 24hr number if there are any concerns relating to predators.</a:t>
            </a: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lnSpc>
                <a:spcPct val="150000"/>
              </a:lnSpc>
              <a:buFont typeface="Arial" panose="020B0604020202020204" pitchFamily="34" charset="0"/>
              <a:buNone/>
            </a:pPr>
            <a:endParaRPr lang="en-GB" sz="1100" i="0" u="none" strike="noStrike" dirty="0">
              <a:solidFill>
                <a:schemeClr val="tx2"/>
              </a:solidFill>
              <a:latin typeface="+mn-l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2DD5-DBC0-4591-BB8E-9EAB92904E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299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22AA9-CDCA-4878-803F-0488FA4DA4AC}" type="slidenum">
              <a:rPr lang="en-US" smtClean="0"/>
              <a:t>15</a:t>
            </a:fld>
            <a:endParaRPr lang="en-US"/>
          </a:p>
        </p:txBody>
      </p:sp>
    </p:spTree>
    <p:extLst>
      <p:ext uri="{BB962C8B-B14F-4D97-AF65-F5344CB8AC3E}">
        <p14:creationId xmlns:p14="http://schemas.microsoft.com/office/powerpoint/2010/main" val="1000655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AB5B86-4BFB-44E7-866F-35077E4B44AB}" type="slidenum">
              <a:rPr lang="en-US" smtClean="0"/>
              <a:t>16</a:t>
            </a:fld>
            <a:endParaRPr lang="en-US" dirty="0"/>
          </a:p>
        </p:txBody>
      </p:sp>
    </p:spTree>
    <p:extLst>
      <p:ext uri="{BB962C8B-B14F-4D97-AF65-F5344CB8AC3E}">
        <p14:creationId xmlns:p14="http://schemas.microsoft.com/office/powerpoint/2010/main" val="1153791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AB5B86-4BFB-44E7-866F-35077E4B44AB}" type="slidenum">
              <a:rPr lang="en-US" smtClean="0"/>
              <a:t>17</a:t>
            </a:fld>
            <a:endParaRPr lang="en-US" dirty="0"/>
          </a:p>
        </p:txBody>
      </p:sp>
    </p:spTree>
    <p:extLst>
      <p:ext uri="{BB962C8B-B14F-4D97-AF65-F5344CB8AC3E}">
        <p14:creationId xmlns:p14="http://schemas.microsoft.com/office/powerpoint/2010/main" val="1721368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2AA9-CDCA-4878-803F-0488FA4DA4AC}" type="slidenum">
              <a:rPr lang="en-US" smtClean="0"/>
              <a:t>18</a:t>
            </a:fld>
            <a:endParaRPr lang="en-US"/>
          </a:p>
        </p:txBody>
      </p:sp>
    </p:spTree>
    <p:extLst>
      <p:ext uri="{BB962C8B-B14F-4D97-AF65-F5344CB8AC3E}">
        <p14:creationId xmlns:p14="http://schemas.microsoft.com/office/powerpoint/2010/main" val="349744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2AA9-CDCA-4878-803F-0488FA4DA4AC}" type="slidenum">
              <a:rPr lang="en-US" smtClean="0"/>
              <a:t>19</a:t>
            </a:fld>
            <a:endParaRPr lang="en-US"/>
          </a:p>
        </p:txBody>
      </p:sp>
    </p:spTree>
    <p:extLst>
      <p:ext uri="{BB962C8B-B14F-4D97-AF65-F5344CB8AC3E}">
        <p14:creationId xmlns:p14="http://schemas.microsoft.com/office/powerpoint/2010/main" val="39587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2018: just over 3300 fish caught.- fish Dee. Which is actually a lot better than where we thought we’d end up, but we have had a good month of catches. </a:t>
            </a:r>
          </a:p>
          <a:p>
            <a:endParaRPr lang="en-GB" dirty="0"/>
          </a:p>
          <a:p>
            <a:r>
              <a:rPr lang="en-GB" dirty="0"/>
              <a:t>Just over 4000 fish in 2017.</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can see from the graph, we’re in a period of low catches that started in 2014. This low period has been across Scotland – lowest catches nationally in the 65 year time period.</a:t>
            </a:r>
          </a:p>
          <a:p>
            <a:endParaRPr lang="en-US" dirty="0"/>
          </a:p>
        </p:txBody>
      </p:sp>
      <p:sp>
        <p:nvSpPr>
          <p:cNvPr id="4" name="Slide Number Placeholder 3"/>
          <p:cNvSpPr>
            <a:spLocks noGrp="1"/>
          </p:cNvSpPr>
          <p:nvPr>
            <p:ph type="sldNum" sz="quarter" idx="10"/>
          </p:nvPr>
        </p:nvSpPr>
        <p:spPr/>
        <p:txBody>
          <a:bodyPr/>
          <a:lstStyle/>
          <a:p>
            <a:fld id="{709CC0F4-66A6-4EEE-A678-C7F4FB6894DC}" type="slidenum">
              <a:rPr lang="en-GB" smtClean="0"/>
              <a:pPr/>
              <a:t>2</a:t>
            </a:fld>
            <a:endParaRPr lang="en-GB"/>
          </a:p>
        </p:txBody>
      </p:sp>
    </p:spTree>
    <p:extLst>
      <p:ext uri="{BB962C8B-B14F-4D97-AF65-F5344CB8AC3E}">
        <p14:creationId xmlns:p14="http://schemas.microsoft.com/office/powerpoint/2010/main" val="80013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2AA9-CDCA-4878-803F-0488FA4DA4AC}" type="slidenum">
              <a:rPr lang="en-US" smtClean="0"/>
              <a:t>20</a:t>
            </a:fld>
            <a:endParaRPr lang="en-US"/>
          </a:p>
        </p:txBody>
      </p:sp>
    </p:spTree>
    <p:extLst>
      <p:ext uri="{BB962C8B-B14F-4D97-AF65-F5344CB8AC3E}">
        <p14:creationId xmlns:p14="http://schemas.microsoft.com/office/powerpoint/2010/main" val="962859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765132-AAE0-4D15-881B-DC3C8648B662}" type="slidenum">
              <a:rPr lang="en-US" smtClean="0"/>
              <a:t>21</a:t>
            </a:fld>
            <a:endParaRPr lang="en-US"/>
          </a:p>
        </p:txBody>
      </p:sp>
    </p:spTree>
    <p:extLst>
      <p:ext uri="{BB962C8B-B14F-4D97-AF65-F5344CB8AC3E}">
        <p14:creationId xmlns:p14="http://schemas.microsoft.com/office/powerpoint/2010/main" val="356095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Catch returns have not yet been received for the 2018 season, it is expected to be improved on 2016/17 but still at a very low level. </a:t>
            </a:r>
          </a:p>
          <a:p>
            <a:endParaRPr lang="en-GB" sz="1200" kern="1200" dirty="0">
              <a:solidFill>
                <a:schemeClr val="tx1"/>
              </a:solidFill>
              <a:effectLst/>
              <a:latin typeface="+mn-lt"/>
              <a:ea typeface="+mn-ea"/>
              <a:cs typeface="+mn-cs"/>
            </a:endParaRPr>
          </a:p>
          <a:p>
            <a:r>
              <a:rPr lang="en-GB" dirty="0"/>
              <a:t>2017 – 276 salmon, C&amp;R – 93%</a:t>
            </a:r>
          </a:p>
          <a:p>
            <a:endParaRPr lang="en-GB" dirty="0"/>
          </a:p>
          <a:p>
            <a:r>
              <a:rPr lang="en-GB" sz="1200" kern="1200" dirty="0">
                <a:solidFill>
                  <a:schemeClr val="tx1"/>
                </a:solidFill>
                <a:effectLst/>
                <a:latin typeface="+mn-lt"/>
                <a:ea typeface="+mn-ea"/>
                <a:cs typeface="+mn-cs"/>
              </a:rPr>
              <a:t>During 2018, low river levels likely reduced the catches, despite evidence from the early season that there were fish in the river. </a:t>
            </a:r>
            <a:endParaRPr lang="en-GB" dirty="0"/>
          </a:p>
          <a:p>
            <a:endParaRPr lang="en-GB" dirty="0"/>
          </a:p>
          <a:p>
            <a:r>
              <a:rPr lang="en-GB" sz="1200" kern="1200" dirty="0">
                <a:solidFill>
                  <a:schemeClr val="tx1"/>
                </a:solidFill>
                <a:effectLst/>
                <a:latin typeface="+mn-lt"/>
                <a:ea typeface="+mn-ea"/>
                <a:cs typeface="+mn-cs"/>
              </a:rPr>
              <a:t>Salmon rod catches have declined substantially since 2013, with the last five years averaging 600 fish. Prior to this, the 10-year average rod catch was nearly 2000 salmon.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dirty="0"/>
              <a:t>As everyone is probably aware, SG’s Conservation of Salmon Regulations require all significant river systems to have an annual assessment of their salmon stocks.</a:t>
            </a:r>
          </a:p>
          <a:p>
            <a:endParaRPr lang="en-GB" dirty="0"/>
          </a:p>
          <a:p>
            <a:r>
              <a:rPr lang="en-GB" dirty="0"/>
              <a:t>Each river is categorised as 1,2,3., reflecting whether the current level of exploitation is considered sustainable or not. Cat 1 is that exploitation is sustainable and no changes to management are required. Cat 3 is that exploitation is unsustainable. The Don has been cat 2 for a couple of years previously, but last year was moved into category 3. It was confirmed in October that the Don would remain cat 3 next year. This meant the C&amp;R became mandatory throughout the season.</a:t>
            </a:r>
          </a:p>
          <a:p>
            <a:endParaRPr lang="en-US" dirty="0"/>
          </a:p>
        </p:txBody>
      </p:sp>
      <p:sp>
        <p:nvSpPr>
          <p:cNvPr id="4" name="Slide Number Placeholder 3"/>
          <p:cNvSpPr>
            <a:spLocks noGrp="1"/>
          </p:cNvSpPr>
          <p:nvPr>
            <p:ph type="sldNum" sz="quarter" idx="10"/>
          </p:nvPr>
        </p:nvSpPr>
        <p:spPr/>
        <p:txBody>
          <a:bodyPr/>
          <a:lstStyle/>
          <a:p>
            <a:fld id="{C7765132-AAE0-4D15-881B-DC3C8648B662}" type="slidenum">
              <a:rPr lang="en-US" smtClean="0"/>
              <a:t>3</a:t>
            </a:fld>
            <a:endParaRPr lang="en-US"/>
          </a:p>
        </p:txBody>
      </p:sp>
    </p:spTree>
    <p:extLst>
      <p:ext uri="{BB962C8B-B14F-4D97-AF65-F5344CB8AC3E}">
        <p14:creationId xmlns:p14="http://schemas.microsoft.com/office/powerpoint/2010/main" val="409657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651">
              <a:defRPr/>
            </a:pPr>
            <a:r>
              <a:rPr lang="en-GB" baseline="0" dirty="0"/>
              <a:t>2017 – 1424 sea trout caught. Above the 5 year average. – 1171 - although catches not outstanding for the last 5 years. But no decline.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DON: In 2018, sea trout catches have remained low, but likely better than the previous two years, although catch returns to confirm this have still to be received.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144 sea trout, 90% C&amp;R</a:t>
            </a:r>
          </a:p>
          <a:p>
            <a:r>
              <a:rPr lang="en-GB" sz="1200" kern="1200" dirty="0">
                <a:solidFill>
                  <a:schemeClr val="tx1"/>
                </a:solidFill>
                <a:effectLst/>
                <a:latin typeface="+mn-lt"/>
                <a:ea typeface="+mn-ea"/>
                <a:cs typeface="+mn-cs"/>
              </a:rPr>
              <a:t>The 5-year average catch is 176. </a:t>
            </a:r>
            <a:endParaRPr lang="en-US" dirty="0"/>
          </a:p>
        </p:txBody>
      </p:sp>
      <p:sp>
        <p:nvSpPr>
          <p:cNvPr id="4" name="Slide Number Placeholder 3"/>
          <p:cNvSpPr>
            <a:spLocks noGrp="1"/>
          </p:cNvSpPr>
          <p:nvPr>
            <p:ph type="sldNum" sz="quarter" idx="10"/>
          </p:nvPr>
        </p:nvSpPr>
        <p:spPr/>
        <p:txBody>
          <a:bodyPr/>
          <a:lstStyle/>
          <a:p>
            <a:fld id="{EBEFBE62-FF84-46B8-8292-9BBF1B1E0BC8}" type="slidenum">
              <a:rPr lang="en-US" smtClean="0"/>
              <a:t>4</a:t>
            </a:fld>
            <a:endParaRPr lang="en-US"/>
          </a:p>
        </p:txBody>
      </p:sp>
    </p:spTree>
    <p:extLst>
      <p:ext uri="{BB962C8B-B14F-4D97-AF65-F5344CB8AC3E}">
        <p14:creationId xmlns:p14="http://schemas.microsoft.com/office/powerpoint/2010/main" val="40549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 is used to assess juvenile stock health. </a:t>
            </a:r>
          </a:p>
          <a:p>
            <a:r>
              <a:rPr lang="en-GB" dirty="0"/>
              <a:t>Last year, we worked with MSS as part of a national programme of stock assessment. However, the results of this assessment are not available yet. This will feed into the Conservation Regulations in the future.</a:t>
            </a:r>
          </a:p>
          <a:p>
            <a:endParaRPr lang="en-GB" dirty="0"/>
          </a:p>
          <a:p>
            <a:r>
              <a:rPr lang="en-GB" dirty="0"/>
              <a:t>Therefore we have done a simple assessment of some of our repeat sites – all in the upper catchment, west of Ballater </a:t>
            </a:r>
          </a:p>
          <a:p>
            <a:endParaRPr lang="en-GB" dirty="0"/>
          </a:p>
          <a:p>
            <a:r>
              <a:rPr lang="en-GB" dirty="0"/>
              <a:t>Fry: low of 3, to high of 28 per 100m2</a:t>
            </a:r>
          </a:p>
          <a:p>
            <a:r>
              <a:rPr lang="en-GB" dirty="0"/>
              <a:t>Parr: 8 to 22 per 100m2</a:t>
            </a:r>
          </a:p>
          <a:p>
            <a:endParaRPr lang="en-GB" dirty="0"/>
          </a:p>
          <a:p>
            <a:r>
              <a:rPr lang="en-GB" dirty="0"/>
              <a:t>Partial influence of low river in summer 2018 – less area to occupy</a:t>
            </a:r>
            <a:endParaRPr lang="en-US" dirty="0"/>
          </a:p>
        </p:txBody>
      </p:sp>
      <p:sp>
        <p:nvSpPr>
          <p:cNvPr id="4" name="Slide Number Placeholder 3"/>
          <p:cNvSpPr>
            <a:spLocks noGrp="1"/>
          </p:cNvSpPr>
          <p:nvPr>
            <p:ph type="sldNum" sz="quarter" idx="10"/>
          </p:nvPr>
        </p:nvSpPr>
        <p:spPr/>
        <p:txBody>
          <a:bodyPr/>
          <a:lstStyle/>
          <a:p>
            <a:fld id="{57022AA9-CDCA-4878-803F-0488FA4DA4AC}" type="slidenum">
              <a:rPr lang="en-US" smtClean="0"/>
              <a:t>5</a:t>
            </a:fld>
            <a:endParaRPr lang="en-US"/>
          </a:p>
        </p:txBody>
      </p:sp>
    </p:spTree>
    <p:extLst>
      <p:ext uri="{BB962C8B-B14F-4D97-AF65-F5344CB8AC3E}">
        <p14:creationId xmlns:p14="http://schemas.microsoft.com/office/powerpoint/2010/main" val="99712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2018 data is currently being analysed by MSS and no results available as yet.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this picture shows results of the 2017 surveys – based on estimates of fry and </a:t>
            </a:r>
            <a:r>
              <a:rPr lang="en-GB" sz="1200" kern="1200" dirty="0" err="1">
                <a:solidFill>
                  <a:schemeClr val="tx1"/>
                </a:solidFill>
                <a:effectLst/>
                <a:latin typeface="+mn-lt"/>
                <a:ea typeface="+mn-ea"/>
                <a:cs typeface="+mn-cs"/>
              </a:rPr>
              <a:t>parr</a:t>
            </a:r>
            <a:r>
              <a:rPr lang="en-GB" sz="1200" kern="1200" dirty="0">
                <a:solidFill>
                  <a:schemeClr val="tx1"/>
                </a:solidFill>
                <a:effectLst/>
                <a:latin typeface="+mn-lt"/>
                <a:ea typeface="+mn-ea"/>
                <a:cs typeface="+mn-cs"/>
              </a:rPr>
              <a:t> densities.  The assessment compares these densities of salmon fry and </a:t>
            </a:r>
            <a:r>
              <a:rPr lang="en-GB" sz="1200" kern="1200" dirty="0" err="1">
                <a:solidFill>
                  <a:schemeClr val="tx1"/>
                </a:solidFill>
                <a:effectLst/>
                <a:latin typeface="+mn-lt"/>
                <a:ea typeface="+mn-ea"/>
                <a:cs typeface="+mn-cs"/>
              </a:rPr>
              <a:t>parr</a:t>
            </a:r>
            <a:r>
              <a:rPr lang="en-GB" sz="1200" kern="1200" dirty="0">
                <a:solidFill>
                  <a:schemeClr val="tx1"/>
                </a:solidFill>
                <a:effectLst/>
                <a:latin typeface="+mn-lt"/>
                <a:ea typeface="+mn-ea"/>
                <a:cs typeface="+mn-cs"/>
              </a:rPr>
              <a:t> with the density levels that would be expected (i.e. a benchmark) if the salmon stock was in good health. The benchmark is specific to each site surveyed, as it is based on site-specific characteristics such as altitude and upstream catchment area. </a:t>
            </a:r>
            <a:endParaRPr lang="en-GB" dirty="0"/>
          </a:p>
          <a:p>
            <a:endParaRPr lang="en-GB" dirty="0"/>
          </a:p>
          <a:p>
            <a:r>
              <a:rPr lang="en-GB" dirty="0"/>
              <a:t>Values yellow or above on the spectrum indicate that fish densities exceeded or were in line with expectation.</a:t>
            </a:r>
          </a:p>
          <a:p>
            <a:endParaRPr lang="en-GB" dirty="0"/>
          </a:p>
          <a:p>
            <a:r>
              <a:rPr lang="en-GB" dirty="0"/>
              <a:t>Overall, fry and </a:t>
            </a:r>
            <a:r>
              <a:rPr lang="en-GB" dirty="0" err="1"/>
              <a:t>parr</a:t>
            </a:r>
            <a:r>
              <a:rPr lang="en-GB" dirty="0"/>
              <a:t> densities are below the expected densities. Many sites without salmon, especially fry. </a:t>
            </a:r>
          </a:p>
          <a:p>
            <a:endParaRPr lang="en-GB" dirty="0"/>
          </a:p>
        </p:txBody>
      </p:sp>
      <p:sp>
        <p:nvSpPr>
          <p:cNvPr id="4" name="Slide Number Placeholder 3"/>
          <p:cNvSpPr>
            <a:spLocks noGrp="1"/>
          </p:cNvSpPr>
          <p:nvPr>
            <p:ph type="sldNum" sz="quarter" idx="10"/>
          </p:nvPr>
        </p:nvSpPr>
        <p:spPr/>
        <p:txBody>
          <a:bodyPr/>
          <a:lstStyle/>
          <a:p>
            <a:fld id="{C7765132-AAE0-4D15-881B-DC3C8648B662}" type="slidenum">
              <a:rPr lang="en-US" smtClean="0"/>
              <a:t>6</a:t>
            </a:fld>
            <a:endParaRPr lang="en-US"/>
          </a:p>
        </p:txBody>
      </p:sp>
    </p:spTree>
    <p:extLst>
      <p:ext uri="{BB962C8B-B14F-4D97-AF65-F5344CB8AC3E}">
        <p14:creationId xmlns:p14="http://schemas.microsoft.com/office/powerpoint/2010/main" val="5355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last 3 years we’ve been running Smolt traps on 2 tributaries of the Dee.  </a:t>
            </a:r>
          </a:p>
          <a:p>
            <a:endParaRPr lang="en-GB" dirty="0"/>
          </a:p>
          <a:p>
            <a:r>
              <a:rPr lang="en-GB" dirty="0"/>
              <a:t>Numbers of smolts were disappointing – </a:t>
            </a:r>
            <a:r>
              <a:rPr lang="en-GB" dirty="0" err="1"/>
              <a:t>beltie</a:t>
            </a:r>
            <a:r>
              <a:rPr lang="en-GB" dirty="0"/>
              <a:t> was only 50% of last years captures for salmon, and </a:t>
            </a:r>
            <a:r>
              <a:rPr lang="en-GB" dirty="0" err="1"/>
              <a:t>sheeoch</a:t>
            </a:r>
            <a:r>
              <a:rPr lang="en-GB" dirty="0"/>
              <a:t> numbers were 30% down on 2017. </a:t>
            </a:r>
          </a:p>
          <a:p>
            <a:endParaRPr lang="en-GB" dirty="0"/>
          </a:p>
          <a:p>
            <a:r>
              <a:rPr lang="en-GB" dirty="0"/>
              <a:t>An adult fish counter on </a:t>
            </a:r>
            <a:r>
              <a:rPr lang="en-GB" dirty="0" err="1"/>
              <a:t>beltie</a:t>
            </a:r>
            <a:r>
              <a:rPr lang="en-GB" dirty="0"/>
              <a:t> suggests low smolt production in 2018 not due to particularly low adult returns. Instead, expect it is the impact of Storm Frank.</a:t>
            </a:r>
          </a:p>
          <a:p>
            <a:endParaRPr lang="en-GB" dirty="0"/>
          </a:p>
          <a:p>
            <a:r>
              <a:rPr lang="en-GB" dirty="0"/>
              <a:t>The purpose of the smolt traps is long-term monitoring of smolt production from the lower catchment, as smolts are our ultimate product from the river. However, as the smolt tracking work is demonstrating, the number of smolts the Dee produces is not the end of the story, as it has become apparent that there is no guarantee that these smolts will make it to sea. </a:t>
            </a:r>
          </a:p>
          <a:p>
            <a:endParaRPr lang="en-US" dirty="0"/>
          </a:p>
          <a:p>
            <a:endParaRPr lang="en-US" dirty="0"/>
          </a:p>
        </p:txBody>
      </p:sp>
      <p:sp>
        <p:nvSpPr>
          <p:cNvPr id="4" name="Slide Number Placeholder 3"/>
          <p:cNvSpPr>
            <a:spLocks noGrp="1"/>
          </p:cNvSpPr>
          <p:nvPr>
            <p:ph type="sldNum" sz="quarter" idx="10"/>
          </p:nvPr>
        </p:nvSpPr>
        <p:spPr/>
        <p:txBody>
          <a:bodyPr/>
          <a:lstStyle/>
          <a:p>
            <a:fld id="{EBEFBE62-FF84-46B8-8292-9BBF1B1E0BC8}" type="slidenum">
              <a:rPr lang="en-US" smtClean="0"/>
              <a:t>7</a:t>
            </a:fld>
            <a:endParaRPr lang="en-US"/>
          </a:p>
        </p:txBody>
      </p:sp>
    </p:spTree>
    <p:extLst>
      <p:ext uri="{BB962C8B-B14F-4D97-AF65-F5344CB8AC3E}">
        <p14:creationId xmlns:p14="http://schemas.microsoft.com/office/powerpoint/2010/main" val="93163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been tracking smolts migrating through the Dee and harbour for the last 3 years, funded by the Dee DSFB.</a:t>
            </a:r>
          </a:p>
          <a:p>
            <a:endParaRPr lang="en-GB" dirty="0"/>
          </a:p>
          <a:p>
            <a:r>
              <a:rPr lang="en-GB" dirty="0"/>
              <a:t>The last 2 years, we’ve tagged smolts in the upper Dee and tracked them for their 75 mile journey to the Old South breakwater. We tracked them by placing receivers in the river/harbour – these receivers detected tagged fish and recorded the time/date the fish were detected.</a:t>
            </a:r>
          </a:p>
          <a:p>
            <a:endParaRPr lang="en-GB" dirty="0"/>
          </a:p>
          <a:p>
            <a:r>
              <a:rPr lang="en-GB" dirty="0"/>
              <a:t>In 2017 we found most smolt mortality in the upper/middle catchment, suspected to be due to goosander predation. So we planned the 2018 tracking to look at in-river losses in greater depth – placing receivers in the river, and in the harbour – Maps.</a:t>
            </a:r>
          </a:p>
          <a:p>
            <a:endParaRPr lang="en-GB" dirty="0"/>
          </a:p>
        </p:txBody>
      </p:sp>
      <p:sp>
        <p:nvSpPr>
          <p:cNvPr id="4" name="Slide Number Placeholder 3"/>
          <p:cNvSpPr>
            <a:spLocks noGrp="1"/>
          </p:cNvSpPr>
          <p:nvPr>
            <p:ph type="sldNum" sz="quarter" idx="10"/>
          </p:nvPr>
        </p:nvSpPr>
        <p:spPr/>
        <p:txBody>
          <a:bodyPr/>
          <a:lstStyle/>
          <a:p>
            <a:fld id="{9BD20244-A50C-4DDE-B813-C640E7122261}" type="slidenum">
              <a:rPr lang="en-GB" smtClean="0"/>
              <a:t>8</a:t>
            </a:fld>
            <a:endParaRPr lang="en-GB"/>
          </a:p>
        </p:txBody>
      </p:sp>
    </p:spTree>
    <p:extLst>
      <p:ext uri="{BB962C8B-B14F-4D97-AF65-F5344CB8AC3E}">
        <p14:creationId xmlns:p14="http://schemas.microsoft.com/office/powerpoint/2010/main" val="3176485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River mortality much lower than in 2017</a:t>
            </a:r>
          </a:p>
          <a:p>
            <a:endParaRPr lang="en-GB" dirty="0"/>
          </a:p>
          <a:p>
            <a:r>
              <a:rPr lang="en-GB" dirty="0"/>
              <a:t>In 2017 mortality mainly in river, in 2018 mortality in harbour. In both years, nearly half of smolts did not survive to get to sea.</a:t>
            </a:r>
            <a:endParaRPr lang="en-US" dirty="0"/>
          </a:p>
        </p:txBody>
      </p:sp>
      <p:sp>
        <p:nvSpPr>
          <p:cNvPr id="4" name="Slide Number Placeholder 3"/>
          <p:cNvSpPr>
            <a:spLocks noGrp="1"/>
          </p:cNvSpPr>
          <p:nvPr>
            <p:ph type="sldNum" sz="quarter" idx="10"/>
          </p:nvPr>
        </p:nvSpPr>
        <p:spPr/>
        <p:txBody>
          <a:bodyPr/>
          <a:lstStyle/>
          <a:p>
            <a:fld id="{57022AA9-CDCA-4878-803F-0488FA4DA4AC}" type="slidenum">
              <a:rPr lang="en-US" smtClean="0"/>
              <a:t>9</a:t>
            </a:fld>
            <a:endParaRPr lang="en-US"/>
          </a:p>
        </p:txBody>
      </p:sp>
    </p:spTree>
    <p:extLst>
      <p:ext uri="{BB962C8B-B14F-4D97-AF65-F5344CB8AC3E}">
        <p14:creationId xmlns:p14="http://schemas.microsoft.com/office/powerpoint/2010/main" val="240219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BAF3-01FA-4841-A082-CD467C36B1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B04422-D03E-4064-96E0-E66095E7D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1EEC60-800A-4A79-A89C-ED81E0290699}"/>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5" name="Footer Placeholder 4">
            <a:extLst>
              <a:ext uri="{FF2B5EF4-FFF2-40B4-BE49-F238E27FC236}">
                <a16:creationId xmlns:a16="http://schemas.microsoft.com/office/drawing/2014/main" id="{05C87E69-B9B5-4F86-9F21-13588590B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7737-C085-4588-B2B1-4FBAD95E8608}"/>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201555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67EB-2B4F-42DB-8602-FFC401B633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7C3A8F-62BB-40B7-9284-8F489F3F23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E6EA1-2DC6-4AA9-84C4-421475AD6296}"/>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5" name="Footer Placeholder 4">
            <a:extLst>
              <a:ext uri="{FF2B5EF4-FFF2-40B4-BE49-F238E27FC236}">
                <a16:creationId xmlns:a16="http://schemas.microsoft.com/office/drawing/2014/main" id="{048F4C22-E8CD-424B-A52E-0D14365C9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9B399-2B12-45B6-9436-7666E42C8FAB}"/>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257191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89B07-5579-484C-91E0-BC232C971D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202FCF-A839-4065-8B54-36995B4ACE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D7544-3950-4823-9AEE-2D83F259A585}"/>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5" name="Footer Placeholder 4">
            <a:extLst>
              <a:ext uri="{FF2B5EF4-FFF2-40B4-BE49-F238E27FC236}">
                <a16:creationId xmlns:a16="http://schemas.microsoft.com/office/drawing/2014/main" id="{2D5B8D33-8B52-492E-BDBC-11056489E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671AB-F35C-4FD4-B853-2EBB114FD465}"/>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408470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5B48-7C59-4EEE-9447-B3A78F005F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E1D131-A9B3-4E76-A903-AF4A4FAF81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08B2E-3D62-4A0B-B461-AF6D9333CAD5}"/>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5" name="Footer Placeholder 4">
            <a:extLst>
              <a:ext uri="{FF2B5EF4-FFF2-40B4-BE49-F238E27FC236}">
                <a16:creationId xmlns:a16="http://schemas.microsoft.com/office/drawing/2014/main" id="{AFBD0B95-0636-4AB1-9EB2-027962CCF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2998C-A8E9-4FC5-8C27-8BF3C93AE315}"/>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2495011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62E7-E880-493F-BB60-54542F7C98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57D12C-2FAF-450C-922E-B0D995E4E8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47CDF7-589A-44C4-9201-FA3BA8357A16}"/>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5" name="Footer Placeholder 4">
            <a:extLst>
              <a:ext uri="{FF2B5EF4-FFF2-40B4-BE49-F238E27FC236}">
                <a16:creationId xmlns:a16="http://schemas.microsoft.com/office/drawing/2014/main" id="{4630F637-EBE6-4DF3-887F-3A8947D3F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E94F2-CE80-4A56-8E65-48AD3EA0CBB5}"/>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36958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EA777-129E-4C1A-9FD0-413A517A1D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8E155-B059-4FE9-AB0D-E47133904F0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AFD3D3-D220-4A95-89DC-E237945528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9101FC-7725-41B1-95DB-59CEADE51B12}"/>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6" name="Footer Placeholder 5">
            <a:extLst>
              <a:ext uri="{FF2B5EF4-FFF2-40B4-BE49-F238E27FC236}">
                <a16:creationId xmlns:a16="http://schemas.microsoft.com/office/drawing/2014/main" id="{45863392-9992-42DF-9395-D792DFC6F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8E5D0-14E3-4350-B28B-5166FBEF1FA5}"/>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132553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1CF7-6D88-4336-BB7F-9A1BA3E149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E24BA-E913-42E5-A0D8-5E1B2ED672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5853F5-32B2-4897-A2F8-F9505FF7F82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9737D7-B032-4742-845A-8EB40C4097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848704-1459-407D-8D57-CB034FD7E9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BA8BAF-2833-405D-9A7F-0387CDE48F01}"/>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8" name="Footer Placeholder 7">
            <a:extLst>
              <a:ext uri="{FF2B5EF4-FFF2-40B4-BE49-F238E27FC236}">
                <a16:creationId xmlns:a16="http://schemas.microsoft.com/office/drawing/2014/main" id="{BD886F26-F706-49C3-93D8-1452F962ED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A207E5-0FF8-4B17-9417-13334D857006}"/>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692877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03DE-87E4-4466-B922-E55C4380B1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57B2EC-2EF1-48FE-AB1B-1E715B7D2771}"/>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4" name="Footer Placeholder 3">
            <a:extLst>
              <a:ext uri="{FF2B5EF4-FFF2-40B4-BE49-F238E27FC236}">
                <a16:creationId xmlns:a16="http://schemas.microsoft.com/office/drawing/2014/main" id="{76016DFC-6CF4-4F80-8560-CCB13CB691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C32FA0-427A-4586-AB77-B521C544D2A1}"/>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3844983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7F1239-E296-43CD-95B2-F5BB3DE91E60}"/>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3" name="Footer Placeholder 2">
            <a:extLst>
              <a:ext uri="{FF2B5EF4-FFF2-40B4-BE49-F238E27FC236}">
                <a16:creationId xmlns:a16="http://schemas.microsoft.com/office/drawing/2014/main" id="{4B126023-0304-471C-9128-25A9D978DB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DA5299-9A75-46D0-9075-93827D3D53F1}"/>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373845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600A-4AEE-4BDA-9A82-D070E76B0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A2D868-FBE9-4B4C-9B7A-A97804A22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200BF7-8F33-4098-AEB8-0B434E8D4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1F50C6-C01D-4B3D-8F58-4F3C45883F25}"/>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6" name="Footer Placeholder 5">
            <a:extLst>
              <a:ext uri="{FF2B5EF4-FFF2-40B4-BE49-F238E27FC236}">
                <a16:creationId xmlns:a16="http://schemas.microsoft.com/office/drawing/2014/main" id="{2F87A9D4-9EBB-415B-BD01-D089DD8C5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48ED6-9C47-4897-B309-708F7D929CF2}"/>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256167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0AE8-D83C-41F6-91B9-BD69327CB5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FD27C7-68A8-48B5-B877-0B1D4D242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FD448A-7C91-493F-92E3-A2D38B265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8D7C02-F42E-44F0-8D4C-1B56D9F76C55}"/>
              </a:ext>
            </a:extLst>
          </p:cNvPr>
          <p:cNvSpPr>
            <a:spLocks noGrp="1"/>
          </p:cNvSpPr>
          <p:nvPr>
            <p:ph type="dt" sz="half" idx="10"/>
          </p:nvPr>
        </p:nvSpPr>
        <p:spPr/>
        <p:txBody>
          <a:bodyPr/>
          <a:lstStyle/>
          <a:p>
            <a:fld id="{D9BA13E4-E374-4BD6-9626-2E69AB6E846F}" type="datetimeFigureOut">
              <a:rPr lang="en-US" smtClean="0"/>
              <a:t>1/16/2019</a:t>
            </a:fld>
            <a:endParaRPr lang="en-US"/>
          </a:p>
        </p:txBody>
      </p:sp>
      <p:sp>
        <p:nvSpPr>
          <p:cNvPr id="6" name="Footer Placeholder 5">
            <a:extLst>
              <a:ext uri="{FF2B5EF4-FFF2-40B4-BE49-F238E27FC236}">
                <a16:creationId xmlns:a16="http://schemas.microsoft.com/office/drawing/2014/main" id="{F2628C52-A228-476E-B171-78D3624CF8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7D2C5D-4731-4B54-BE13-751003BBA0F9}"/>
              </a:ext>
            </a:extLst>
          </p:cNvPr>
          <p:cNvSpPr>
            <a:spLocks noGrp="1"/>
          </p:cNvSpPr>
          <p:nvPr>
            <p:ph type="sldNum" sz="quarter" idx="12"/>
          </p:nvPr>
        </p:nvSpPr>
        <p:spPr/>
        <p:txBody>
          <a:bodyPr/>
          <a:lstStyle/>
          <a:p>
            <a:fld id="{BAB63512-D89A-4048-8730-C4B3E3EF035C}" type="slidenum">
              <a:rPr lang="en-US" smtClean="0"/>
              <a:t>‹#›</a:t>
            </a:fld>
            <a:endParaRPr lang="en-US"/>
          </a:p>
        </p:txBody>
      </p:sp>
    </p:spTree>
    <p:extLst>
      <p:ext uri="{BB962C8B-B14F-4D97-AF65-F5344CB8AC3E}">
        <p14:creationId xmlns:p14="http://schemas.microsoft.com/office/powerpoint/2010/main" val="1833378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39B60B-8C97-43DC-8558-CB7B10B3E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9D04AD-0C03-47C1-9EF9-1B9D59590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201CD-1B51-4D4E-BDEC-14E4017D1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A13E4-E374-4BD6-9626-2E69AB6E846F}" type="datetimeFigureOut">
              <a:rPr lang="en-US" smtClean="0"/>
              <a:t>1/16/2019</a:t>
            </a:fld>
            <a:endParaRPr lang="en-US"/>
          </a:p>
        </p:txBody>
      </p:sp>
      <p:sp>
        <p:nvSpPr>
          <p:cNvPr id="5" name="Footer Placeholder 4">
            <a:extLst>
              <a:ext uri="{FF2B5EF4-FFF2-40B4-BE49-F238E27FC236}">
                <a16:creationId xmlns:a16="http://schemas.microsoft.com/office/drawing/2014/main" id="{44AFA084-4803-493E-8BFE-763B632313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DADF46-F728-4DCD-A1D8-22A179128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63512-D89A-4048-8730-C4B3E3EF035C}" type="slidenum">
              <a:rPr lang="en-US" smtClean="0"/>
              <a:t>‹#›</a:t>
            </a:fld>
            <a:endParaRPr lang="en-US"/>
          </a:p>
        </p:txBody>
      </p:sp>
    </p:spTree>
    <p:extLst>
      <p:ext uri="{BB962C8B-B14F-4D97-AF65-F5344CB8AC3E}">
        <p14:creationId xmlns:p14="http://schemas.microsoft.com/office/powerpoint/2010/main" val="1949920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3.pn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3.png"/><Relationship Id="rId7"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jpeg"/><Relationship Id="rId9"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3.pn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Info@riverdee.org"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F419-B2EB-4E2C-B234-C8610B67793F}"/>
              </a:ext>
            </a:extLst>
          </p:cNvPr>
          <p:cNvSpPr>
            <a:spLocks noGrp="1"/>
          </p:cNvSpPr>
          <p:nvPr>
            <p:ph type="ctrTitle"/>
          </p:nvPr>
        </p:nvSpPr>
        <p:spPr>
          <a:xfrm>
            <a:off x="1594339" y="1600199"/>
            <a:ext cx="9144000" cy="1276717"/>
          </a:xfrm>
        </p:spPr>
        <p:txBody>
          <a:bodyPr>
            <a:normAutofit/>
          </a:bodyPr>
          <a:lstStyle/>
          <a:p>
            <a:r>
              <a:rPr lang="en-GB" sz="4800" dirty="0">
                <a:solidFill>
                  <a:schemeClr val="accent5">
                    <a:lumMod val="50000"/>
                  </a:schemeClr>
                </a:solidFill>
              </a:rPr>
              <a:t> </a:t>
            </a:r>
            <a:r>
              <a:rPr lang="en-GB" sz="3600" i="1" dirty="0">
                <a:solidFill>
                  <a:schemeClr val="accent5">
                    <a:lumMod val="50000"/>
                  </a:schemeClr>
                </a:solidFill>
              </a:rPr>
              <a:t>ADAA AGM January 2019</a:t>
            </a:r>
            <a:br>
              <a:rPr lang="en-GB" sz="3600" i="1" dirty="0">
                <a:solidFill>
                  <a:schemeClr val="accent5">
                    <a:lumMod val="50000"/>
                  </a:schemeClr>
                </a:solidFill>
              </a:rPr>
            </a:br>
            <a:r>
              <a:rPr lang="en-GB" sz="3600" i="1" dirty="0">
                <a:solidFill>
                  <a:schemeClr val="accent5">
                    <a:lumMod val="50000"/>
                  </a:schemeClr>
                </a:solidFill>
              </a:rPr>
              <a:t>Lorraine Hawkins, Edwin Third</a:t>
            </a:r>
            <a:endParaRPr lang="en-US" sz="3600" dirty="0">
              <a:solidFill>
                <a:schemeClr val="accent5">
                  <a:lumMod val="50000"/>
                </a:schemeClr>
              </a:solidFill>
            </a:endParaRPr>
          </a:p>
        </p:txBody>
      </p:sp>
      <p:sp>
        <p:nvSpPr>
          <p:cNvPr id="3" name="Subtitle 2">
            <a:extLst>
              <a:ext uri="{FF2B5EF4-FFF2-40B4-BE49-F238E27FC236}">
                <a16:creationId xmlns:a16="http://schemas.microsoft.com/office/drawing/2014/main" id="{007DFE74-50F3-4A07-881F-443657EAB3B3}"/>
              </a:ext>
            </a:extLst>
          </p:cNvPr>
          <p:cNvSpPr>
            <a:spLocks noGrp="1"/>
          </p:cNvSpPr>
          <p:nvPr>
            <p:ph type="subTitle" idx="1"/>
          </p:nvPr>
        </p:nvSpPr>
        <p:spPr/>
        <p:txBody>
          <a:bodyPr/>
          <a:lstStyle/>
          <a:p>
            <a:endParaRPr lang="en-US"/>
          </a:p>
        </p:txBody>
      </p:sp>
      <p:pic>
        <p:nvPicPr>
          <p:cNvPr id="8" name="Picture 7">
            <a:extLst>
              <a:ext uri="{FF2B5EF4-FFF2-40B4-BE49-F238E27FC236}">
                <a16:creationId xmlns:a16="http://schemas.microsoft.com/office/drawing/2014/main" id="{F3FFE771-4206-4B64-AA4E-F5759F9F6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18031"/>
            <a:ext cx="12192000" cy="3870597"/>
          </a:xfrm>
          <a:prstGeom prst="rect">
            <a:avLst/>
          </a:prstGeom>
        </p:spPr>
      </p:pic>
      <p:sp>
        <p:nvSpPr>
          <p:cNvPr id="11" name="TextBox 10">
            <a:extLst>
              <a:ext uri="{FF2B5EF4-FFF2-40B4-BE49-F238E27FC236}">
                <a16:creationId xmlns:a16="http://schemas.microsoft.com/office/drawing/2014/main" id="{EA2411BC-5B43-432E-8A64-175249290B2C}"/>
              </a:ext>
            </a:extLst>
          </p:cNvPr>
          <p:cNvSpPr txBox="1"/>
          <p:nvPr/>
        </p:nvSpPr>
        <p:spPr>
          <a:xfrm>
            <a:off x="1096945" y="602373"/>
            <a:ext cx="9998110" cy="784830"/>
          </a:xfrm>
          <a:prstGeom prst="rect">
            <a:avLst/>
          </a:prstGeom>
          <a:noFill/>
        </p:spPr>
        <p:txBody>
          <a:bodyPr wrap="square" rtlCol="0">
            <a:spAutoFit/>
          </a:bodyPr>
          <a:lstStyle/>
          <a:p>
            <a:pPr algn="ctr"/>
            <a:r>
              <a:rPr lang="en-GB" sz="4500" b="1" dirty="0">
                <a:solidFill>
                  <a:schemeClr val="accent1">
                    <a:lumMod val="50000"/>
                  </a:schemeClr>
                </a:solidFill>
                <a:latin typeface="+mj-lt"/>
              </a:rPr>
              <a:t>Fisheries management on the Dee and Don</a:t>
            </a:r>
            <a:endParaRPr lang="en-US" sz="4500" b="1" dirty="0">
              <a:solidFill>
                <a:schemeClr val="accent1">
                  <a:lumMod val="50000"/>
                </a:schemeClr>
              </a:solidFill>
              <a:latin typeface="+mj-lt"/>
            </a:endParaRPr>
          </a:p>
        </p:txBody>
      </p:sp>
    </p:spTree>
    <p:extLst>
      <p:ext uri="{BB962C8B-B14F-4D97-AF65-F5344CB8AC3E}">
        <p14:creationId xmlns:p14="http://schemas.microsoft.com/office/powerpoint/2010/main" val="1140540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DB04-A3E5-49B7-A0D7-D8D4179E1432}"/>
              </a:ext>
            </a:extLst>
          </p:cNvPr>
          <p:cNvSpPr>
            <a:spLocks noGrp="1"/>
          </p:cNvSpPr>
          <p:nvPr>
            <p:ph type="title"/>
          </p:nvPr>
        </p:nvSpPr>
        <p:spPr/>
        <p:txBody>
          <a:bodyPr/>
          <a:lstStyle/>
          <a:p>
            <a:r>
              <a:rPr lang="en-GB" b="1" dirty="0">
                <a:solidFill>
                  <a:schemeClr val="accent1">
                    <a:lumMod val="50000"/>
                  </a:schemeClr>
                </a:solidFill>
              </a:rPr>
              <a:t>2019 in-river tracking</a:t>
            </a:r>
            <a:endParaRPr lang="en-US" b="1" dirty="0">
              <a:solidFill>
                <a:schemeClr val="accent1">
                  <a:lumMod val="50000"/>
                </a:schemeClr>
              </a:solidFill>
            </a:endParaRPr>
          </a:p>
        </p:txBody>
      </p:sp>
      <p:pic>
        <p:nvPicPr>
          <p:cNvPr id="5" name="Content Placeholder 4">
            <a:extLst>
              <a:ext uri="{FF2B5EF4-FFF2-40B4-BE49-F238E27FC236}">
                <a16:creationId xmlns:a16="http://schemas.microsoft.com/office/drawing/2014/main" id="{136701CA-B985-4EE6-BD18-8C1E4D6D5E1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66704" y="2305319"/>
            <a:ext cx="5852692" cy="3261929"/>
          </a:xfrm>
        </p:spPr>
      </p:pic>
      <p:sp>
        <p:nvSpPr>
          <p:cNvPr id="6" name="TextBox 5">
            <a:extLst>
              <a:ext uri="{FF2B5EF4-FFF2-40B4-BE49-F238E27FC236}">
                <a16:creationId xmlns:a16="http://schemas.microsoft.com/office/drawing/2014/main" id="{F2675F21-058B-4F98-8A1C-A8DA1158B205}"/>
              </a:ext>
            </a:extLst>
          </p:cNvPr>
          <p:cNvSpPr txBox="1"/>
          <p:nvPr/>
        </p:nvSpPr>
        <p:spPr>
          <a:xfrm>
            <a:off x="502276" y="2565490"/>
            <a:ext cx="4945488" cy="272196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dirty="0">
                <a:solidFill>
                  <a:schemeClr val="accent1">
                    <a:lumMod val="50000"/>
                  </a:schemeClr>
                </a:solidFill>
              </a:rPr>
              <a:t>140 tagged smolts</a:t>
            </a:r>
          </a:p>
          <a:p>
            <a:pPr marL="342900" indent="-342900">
              <a:lnSpc>
                <a:spcPct val="120000"/>
              </a:lnSpc>
              <a:buFont typeface="Arial" panose="020B0604020202020204" pitchFamily="34" charset="0"/>
              <a:buChar char="•"/>
            </a:pPr>
            <a:r>
              <a:rPr lang="en-GB" sz="2400" dirty="0">
                <a:solidFill>
                  <a:schemeClr val="accent1">
                    <a:lumMod val="50000"/>
                  </a:schemeClr>
                </a:solidFill>
              </a:rPr>
              <a:t>2 exclusion zones + 2 control zones, 5 km each</a:t>
            </a:r>
          </a:p>
          <a:p>
            <a:pPr marL="342900" indent="-342900">
              <a:lnSpc>
                <a:spcPct val="120000"/>
              </a:lnSpc>
              <a:buFont typeface="Arial" panose="020B0604020202020204" pitchFamily="34" charset="0"/>
              <a:buChar char="•"/>
            </a:pPr>
            <a:r>
              <a:rPr lang="en-GB" sz="2400" dirty="0">
                <a:solidFill>
                  <a:schemeClr val="accent1">
                    <a:lumMod val="50000"/>
                  </a:schemeClr>
                </a:solidFill>
              </a:rPr>
              <a:t>Determine smolt survival in each zone</a:t>
            </a:r>
          </a:p>
          <a:p>
            <a:pPr marL="342900" indent="-342900">
              <a:lnSpc>
                <a:spcPct val="120000"/>
              </a:lnSpc>
              <a:buFont typeface="Arial" panose="020B0604020202020204" pitchFamily="34" charset="0"/>
              <a:buChar char="•"/>
            </a:pPr>
            <a:r>
              <a:rPr lang="en-GB" sz="2400" dirty="0">
                <a:solidFill>
                  <a:schemeClr val="accent1">
                    <a:lumMod val="50000"/>
                  </a:schemeClr>
                </a:solidFill>
              </a:rPr>
              <a:t>Stomach content analyses</a:t>
            </a:r>
            <a:endParaRPr lang="en-US" sz="2400" dirty="0">
              <a:solidFill>
                <a:schemeClr val="accent1">
                  <a:lumMod val="50000"/>
                </a:schemeClr>
              </a:solidFill>
            </a:endParaRPr>
          </a:p>
        </p:txBody>
      </p:sp>
      <p:sp>
        <p:nvSpPr>
          <p:cNvPr id="7" name="TextBox 6">
            <a:extLst>
              <a:ext uri="{FF2B5EF4-FFF2-40B4-BE49-F238E27FC236}">
                <a16:creationId xmlns:a16="http://schemas.microsoft.com/office/drawing/2014/main" id="{C2D822E6-C27F-460F-8855-78889BB9B9E4}"/>
              </a:ext>
            </a:extLst>
          </p:cNvPr>
          <p:cNvSpPr txBox="1"/>
          <p:nvPr/>
        </p:nvSpPr>
        <p:spPr>
          <a:xfrm>
            <a:off x="1043189" y="1656997"/>
            <a:ext cx="6903076" cy="492443"/>
          </a:xfrm>
          <a:prstGeom prst="rect">
            <a:avLst/>
          </a:prstGeom>
          <a:noFill/>
        </p:spPr>
        <p:txBody>
          <a:bodyPr wrap="square" rtlCol="0">
            <a:spAutoFit/>
          </a:bodyPr>
          <a:lstStyle/>
          <a:p>
            <a:r>
              <a:rPr lang="en-GB" sz="2400" i="1" dirty="0">
                <a:solidFill>
                  <a:schemeClr val="accent1">
                    <a:lumMod val="50000"/>
                  </a:schemeClr>
                </a:solidFill>
              </a:rPr>
              <a:t>Does goosander removal improve smolt </a:t>
            </a:r>
            <a:r>
              <a:rPr lang="en-GB" sz="2600" i="1" dirty="0">
                <a:solidFill>
                  <a:schemeClr val="accent1">
                    <a:lumMod val="50000"/>
                  </a:schemeClr>
                </a:solidFill>
              </a:rPr>
              <a:t>survival</a:t>
            </a:r>
            <a:r>
              <a:rPr lang="en-GB" sz="2400" i="1" dirty="0">
                <a:solidFill>
                  <a:schemeClr val="accent1">
                    <a:lumMod val="50000"/>
                  </a:schemeClr>
                </a:solidFill>
              </a:rPr>
              <a:t>?</a:t>
            </a:r>
            <a:endParaRPr lang="en-US" sz="2400" i="1" dirty="0">
              <a:solidFill>
                <a:schemeClr val="accent1">
                  <a:lumMod val="50000"/>
                </a:schemeClr>
              </a:solidFill>
            </a:endParaRPr>
          </a:p>
        </p:txBody>
      </p:sp>
    </p:spTree>
    <p:extLst>
      <p:ext uri="{BB962C8B-B14F-4D97-AF65-F5344CB8AC3E}">
        <p14:creationId xmlns:p14="http://schemas.microsoft.com/office/powerpoint/2010/main" val="2351896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5E0E-0FA2-4763-A179-95352ACAA89A}"/>
              </a:ext>
            </a:extLst>
          </p:cNvPr>
          <p:cNvSpPr>
            <a:spLocks noGrp="1"/>
          </p:cNvSpPr>
          <p:nvPr>
            <p:ph type="title"/>
          </p:nvPr>
        </p:nvSpPr>
        <p:spPr>
          <a:xfrm>
            <a:off x="655445" y="440023"/>
            <a:ext cx="8229600" cy="1143000"/>
          </a:xfrm>
        </p:spPr>
        <p:txBody>
          <a:bodyPr>
            <a:normAutofit/>
          </a:bodyPr>
          <a:lstStyle/>
          <a:p>
            <a:r>
              <a:rPr lang="en-GB" dirty="0">
                <a:solidFill>
                  <a:schemeClr val="accent5">
                    <a:lumMod val="50000"/>
                  </a:schemeClr>
                </a:solidFill>
                <a:latin typeface="+mn-lt"/>
              </a:rPr>
              <a:t>North East tracking</a:t>
            </a:r>
            <a:endParaRPr lang="en-US" dirty="0">
              <a:solidFill>
                <a:schemeClr val="accent5">
                  <a:lumMod val="50000"/>
                </a:schemeClr>
              </a:solidFill>
              <a:latin typeface="+mn-lt"/>
            </a:endParaRPr>
          </a:p>
        </p:txBody>
      </p:sp>
      <p:pic>
        <p:nvPicPr>
          <p:cNvPr id="9" name="Content Placeholder 4">
            <a:extLst>
              <a:ext uri="{FF2B5EF4-FFF2-40B4-BE49-F238E27FC236}">
                <a16:creationId xmlns:a16="http://schemas.microsoft.com/office/drawing/2014/main" id="{F6664A44-750F-4F74-AC38-F4BFC0FCED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496" y="2404556"/>
            <a:ext cx="3167085" cy="422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F5D3211-AB3D-4C62-8D9D-76FA3CF0CBA7}"/>
              </a:ext>
            </a:extLst>
          </p:cNvPr>
          <p:cNvSpPr/>
          <p:nvPr/>
        </p:nvSpPr>
        <p:spPr>
          <a:xfrm>
            <a:off x="521505" y="1431997"/>
            <a:ext cx="8674009" cy="461665"/>
          </a:xfrm>
          <a:prstGeom prst="rect">
            <a:avLst/>
          </a:prstGeom>
        </p:spPr>
        <p:txBody>
          <a:bodyPr wrap="square">
            <a:spAutoFit/>
          </a:bodyPr>
          <a:lstStyle/>
          <a:p>
            <a:pPr>
              <a:spcBef>
                <a:spcPts val="1800"/>
              </a:spcBef>
            </a:pPr>
            <a:r>
              <a:rPr lang="en-GB" sz="2400" dirty="0">
                <a:solidFill>
                  <a:schemeClr val="tx2"/>
                </a:solidFill>
              </a:rPr>
              <a:t>Trust and MSS joint project – salmon and sea trout tracking at sea</a:t>
            </a:r>
          </a:p>
        </p:txBody>
      </p:sp>
      <p:sp>
        <p:nvSpPr>
          <p:cNvPr id="4" name="Rectangle 3">
            <a:extLst>
              <a:ext uri="{FF2B5EF4-FFF2-40B4-BE49-F238E27FC236}">
                <a16:creationId xmlns:a16="http://schemas.microsoft.com/office/drawing/2014/main" id="{58694961-6A21-43E4-BC89-E9112E054D63}"/>
              </a:ext>
            </a:extLst>
          </p:cNvPr>
          <p:cNvSpPr/>
          <p:nvPr/>
        </p:nvSpPr>
        <p:spPr>
          <a:xfrm>
            <a:off x="521505" y="1865712"/>
            <a:ext cx="5861265" cy="461665"/>
          </a:xfrm>
          <a:prstGeom prst="rect">
            <a:avLst/>
          </a:prstGeom>
        </p:spPr>
        <p:txBody>
          <a:bodyPr wrap="square">
            <a:spAutoFit/>
          </a:bodyPr>
          <a:lstStyle/>
          <a:p>
            <a:r>
              <a:rPr lang="en-GB" sz="2400" dirty="0">
                <a:solidFill>
                  <a:schemeClr val="tx2"/>
                </a:solidFill>
              </a:rPr>
              <a:t>Funded by Aberdeen Bay Wind Farm Ltd </a:t>
            </a:r>
            <a:endParaRPr lang="en-US" sz="2400" dirty="0"/>
          </a:p>
        </p:txBody>
      </p:sp>
      <p:pic>
        <p:nvPicPr>
          <p:cNvPr id="10" name="Content Placeholder 4">
            <a:extLst>
              <a:ext uri="{FF2B5EF4-FFF2-40B4-BE49-F238E27FC236}">
                <a16:creationId xmlns:a16="http://schemas.microsoft.com/office/drawing/2014/main" id="{583F650E-1A0B-4EF6-AF5A-F8264B57C78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01657" y="2380307"/>
            <a:ext cx="5241847" cy="4204909"/>
          </a:xfrm>
        </p:spPr>
      </p:pic>
      <p:sp>
        <p:nvSpPr>
          <p:cNvPr id="3" name="TextBox 2">
            <a:extLst>
              <a:ext uri="{FF2B5EF4-FFF2-40B4-BE49-F238E27FC236}">
                <a16:creationId xmlns:a16="http://schemas.microsoft.com/office/drawing/2014/main" id="{405D8926-5FC6-464C-85C6-3A7EBA7F8F6C}"/>
              </a:ext>
            </a:extLst>
          </p:cNvPr>
          <p:cNvSpPr txBox="1"/>
          <p:nvPr/>
        </p:nvSpPr>
        <p:spPr>
          <a:xfrm>
            <a:off x="10260169" y="2457486"/>
            <a:ext cx="1163392" cy="523220"/>
          </a:xfrm>
          <a:prstGeom prst="rect">
            <a:avLst/>
          </a:prstGeom>
          <a:noFill/>
        </p:spPr>
        <p:txBody>
          <a:bodyPr wrap="square" rtlCol="0">
            <a:spAutoFit/>
          </a:bodyPr>
          <a:lstStyle/>
          <a:p>
            <a:r>
              <a:rPr lang="en-GB" sz="2800" dirty="0">
                <a:solidFill>
                  <a:schemeClr val="accent1">
                    <a:lumMod val="75000"/>
                  </a:schemeClr>
                </a:solidFill>
              </a:rPr>
              <a:t>2017</a:t>
            </a:r>
            <a:endParaRPr lang="en-US" sz="2800" dirty="0">
              <a:solidFill>
                <a:schemeClr val="accent1">
                  <a:lumMod val="75000"/>
                </a:schemeClr>
              </a:solidFill>
            </a:endParaRPr>
          </a:p>
        </p:txBody>
      </p:sp>
    </p:spTree>
    <p:extLst>
      <p:ext uri="{BB962C8B-B14F-4D97-AF65-F5344CB8AC3E}">
        <p14:creationId xmlns:p14="http://schemas.microsoft.com/office/powerpoint/2010/main" val="149962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F2BF-A41B-4139-B9B5-BF5931FAF315}"/>
              </a:ext>
            </a:extLst>
          </p:cNvPr>
          <p:cNvSpPr>
            <a:spLocks noGrp="1"/>
          </p:cNvSpPr>
          <p:nvPr>
            <p:ph type="title"/>
          </p:nvPr>
        </p:nvSpPr>
        <p:spPr>
          <a:xfrm>
            <a:off x="657895" y="339368"/>
            <a:ext cx="10515600" cy="1325563"/>
          </a:xfrm>
        </p:spPr>
        <p:txBody>
          <a:bodyPr/>
          <a:lstStyle/>
          <a:p>
            <a:r>
              <a:rPr lang="en-GB" b="1" dirty="0">
                <a:solidFill>
                  <a:schemeClr val="accent1">
                    <a:lumMod val="50000"/>
                  </a:schemeClr>
                </a:solidFill>
              </a:rPr>
              <a:t>North East tracking</a:t>
            </a:r>
            <a:endParaRPr lang="en-US" b="1" dirty="0">
              <a:solidFill>
                <a:schemeClr val="accent1">
                  <a:lumMod val="50000"/>
                </a:schemeClr>
              </a:solidFill>
            </a:endParaRPr>
          </a:p>
        </p:txBody>
      </p:sp>
      <p:pic>
        <p:nvPicPr>
          <p:cNvPr id="6" name="Picture 5">
            <a:extLst>
              <a:ext uri="{FF2B5EF4-FFF2-40B4-BE49-F238E27FC236}">
                <a16:creationId xmlns:a16="http://schemas.microsoft.com/office/drawing/2014/main" id="{63222C58-DD2D-474B-B529-E06529E07F9D}"/>
              </a:ext>
            </a:extLst>
          </p:cNvPr>
          <p:cNvPicPr>
            <a:picLocks noChangeAspect="1"/>
          </p:cNvPicPr>
          <p:nvPr/>
        </p:nvPicPr>
        <p:blipFill>
          <a:blip r:embed="rId3"/>
          <a:stretch>
            <a:fillRect/>
          </a:stretch>
        </p:blipFill>
        <p:spPr>
          <a:xfrm>
            <a:off x="6372463" y="1269884"/>
            <a:ext cx="5534263" cy="5588116"/>
          </a:xfrm>
          <a:prstGeom prst="rect">
            <a:avLst/>
          </a:prstGeom>
        </p:spPr>
      </p:pic>
      <p:sp>
        <p:nvSpPr>
          <p:cNvPr id="8" name="Content Placeholder 7">
            <a:extLst>
              <a:ext uri="{FF2B5EF4-FFF2-40B4-BE49-F238E27FC236}">
                <a16:creationId xmlns:a16="http://schemas.microsoft.com/office/drawing/2014/main" id="{F43FFB5A-21EA-4690-91A6-E201F0C5484E}"/>
              </a:ext>
            </a:extLst>
          </p:cNvPr>
          <p:cNvSpPr>
            <a:spLocks noGrp="1"/>
          </p:cNvSpPr>
          <p:nvPr>
            <p:ph idx="1"/>
          </p:nvPr>
        </p:nvSpPr>
        <p:spPr>
          <a:xfrm>
            <a:off x="657896" y="1825625"/>
            <a:ext cx="5714568" cy="867930"/>
          </a:xfrm>
          <a:prstGeom prst="rect">
            <a:avLst/>
          </a:prstGeom>
        </p:spPr>
        <p:txBody>
          <a:bodyPr wrap="square">
            <a:spAutoFit/>
          </a:bodyPr>
          <a:lstStyle/>
          <a:p>
            <a:pPr>
              <a:spcBef>
                <a:spcPts val="1800"/>
              </a:spcBef>
            </a:pPr>
            <a:r>
              <a:rPr lang="en-GB" dirty="0">
                <a:solidFill>
                  <a:schemeClr val="accent1">
                    <a:lumMod val="50000"/>
                  </a:schemeClr>
                </a:solidFill>
              </a:rPr>
              <a:t>2018: 100 salmon smolts and 50 sea trout smolts</a:t>
            </a:r>
            <a:endParaRPr lang="en-US" dirty="0">
              <a:solidFill>
                <a:schemeClr val="accent1">
                  <a:lumMod val="50000"/>
                </a:schemeClr>
              </a:solidFill>
            </a:endParaRPr>
          </a:p>
        </p:txBody>
      </p:sp>
      <p:sp>
        <p:nvSpPr>
          <p:cNvPr id="9" name="TextBox 8">
            <a:extLst>
              <a:ext uri="{FF2B5EF4-FFF2-40B4-BE49-F238E27FC236}">
                <a16:creationId xmlns:a16="http://schemas.microsoft.com/office/drawing/2014/main" id="{29FCEEE9-BCDC-450A-9343-2BB3515B68FC}"/>
              </a:ext>
            </a:extLst>
          </p:cNvPr>
          <p:cNvSpPr txBox="1"/>
          <p:nvPr/>
        </p:nvSpPr>
        <p:spPr>
          <a:xfrm>
            <a:off x="561738" y="3377821"/>
            <a:ext cx="5534262" cy="954107"/>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accent1">
                    <a:lumMod val="50000"/>
                  </a:schemeClr>
                </a:solidFill>
              </a:rPr>
              <a:t>Detection arrays 4 km and 10 km from harbour – 144 receivers</a:t>
            </a:r>
            <a:endParaRPr lang="en-US" sz="2800" dirty="0">
              <a:solidFill>
                <a:schemeClr val="accent1">
                  <a:lumMod val="50000"/>
                </a:schemeClr>
              </a:solidFill>
            </a:endParaRPr>
          </a:p>
        </p:txBody>
      </p:sp>
      <p:sp>
        <p:nvSpPr>
          <p:cNvPr id="3" name="TextBox 2">
            <a:extLst>
              <a:ext uri="{FF2B5EF4-FFF2-40B4-BE49-F238E27FC236}">
                <a16:creationId xmlns:a16="http://schemas.microsoft.com/office/drawing/2014/main" id="{849DCF50-468D-409E-95BE-0BFBF661D65D}"/>
              </a:ext>
            </a:extLst>
          </p:cNvPr>
          <p:cNvSpPr txBox="1"/>
          <p:nvPr/>
        </p:nvSpPr>
        <p:spPr>
          <a:xfrm>
            <a:off x="561738" y="4893084"/>
            <a:ext cx="5393668" cy="954107"/>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accent1">
                    <a:lumMod val="50000"/>
                  </a:schemeClr>
                </a:solidFill>
              </a:rPr>
              <a:t>2019: 150 salmon smolts – Dee and Don</a:t>
            </a:r>
            <a:endParaRPr lang="en-US" sz="2800" dirty="0">
              <a:solidFill>
                <a:schemeClr val="accent1">
                  <a:lumMod val="50000"/>
                </a:schemeClr>
              </a:solidFill>
            </a:endParaRPr>
          </a:p>
        </p:txBody>
      </p:sp>
    </p:spTree>
    <p:extLst>
      <p:ext uri="{BB962C8B-B14F-4D97-AF65-F5344CB8AC3E}">
        <p14:creationId xmlns:p14="http://schemas.microsoft.com/office/powerpoint/2010/main" val="1626416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672A3A-B69E-4407-AB48-0C838C9A7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982" y="5997769"/>
            <a:ext cx="1504018" cy="860231"/>
          </a:xfrm>
          <a:prstGeom prst="rect">
            <a:avLst/>
          </a:prstGeom>
        </p:spPr>
      </p:pic>
      <p:pic>
        <p:nvPicPr>
          <p:cNvPr id="2" name="Picture 1">
            <a:extLst>
              <a:ext uri="{FF2B5EF4-FFF2-40B4-BE49-F238E27FC236}">
                <a16:creationId xmlns:a16="http://schemas.microsoft.com/office/drawing/2014/main" id="{B5B57B45-583F-4B35-B7A2-0984F1D9B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pic>
        <p:nvPicPr>
          <p:cNvPr id="4" name="Picture 3">
            <a:extLst>
              <a:ext uri="{FF2B5EF4-FFF2-40B4-BE49-F238E27FC236}">
                <a16:creationId xmlns:a16="http://schemas.microsoft.com/office/drawing/2014/main" id="{C9C9215F-6DA9-4614-9998-A077F69B29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89123" y="2316399"/>
            <a:ext cx="4396056" cy="2225197"/>
          </a:xfrm>
          <a:prstGeom prst="rect">
            <a:avLst/>
          </a:prstGeom>
        </p:spPr>
      </p:pic>
      <p:sp>
        <p:nvSpPr>
          <p:cNvPr id="7" name="Title 1">
            <a:extLst>
              <a:ext uri="{FF2B5EF4-FFF2-40B4-BE49-F238E27FC236}">
                <a16:creationId xmlns:a16="http://schemas.microsoft.com/office/drawing/2014/main" id="{50671FD1-301B-4227-A566-75211FD89F83}"/>
              </a:ext>
            </a:extLst>
          </p:cNvPr>
          <p:cNvSpPr txBox="1">
            <a:spLocks/>
          </p:cNvSpPr>
          <p:nvPr/>
        </p:nvSpPr>
        <p:spPr>
          <a:xfrm>
            <a:off x="786575" y="544497"/>
            <a:ext cx="7782376" cy="631458"/>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alibri" panose="020F0502020204030204"/>
                <a:ea typeface="+mj-ea"/>
                <a:cs typeface="+mj-cs"/>
              </a:rPr>
              <a:t>Protecting the Fishery </a:t>
            </a:r>
            <a:endParaRPr kumimoji="0" lang="en-GB" sz="4400" b="0" i="1" u="none" strike="noStrike" kern="1200" cap="none" spc="0" normalizeH="0" baseline="0" noProof="0" dirty="0">
              <a:ln>
                <a:noFill/>
              </a:ln>
              <a:solidFill>
                <a:srgbClr val="5B9BD5">
                  <a:lumMod val="50000"/>
                </a:srgbClr>
              </a:solidFill>
              <a:effectLst/>
              <a:uLnTx/>
              <a:uFillTx/>
              <a:latin typeface="Calibri" panose="020F0502020204030204"/>
              <a:ea typeface="+mj-ea"/>
              <a:cs typeface="+mj-cs"/>
            </a:endParaRPr>
          </a:p>
        </p:txBody>
      </p:sp>
      <p:sp>
        <p:nvSpPr>
          <p:cNvPr id="8" name="TextBox 7">
            <a:extLst>
              <a:ext uri="{FF2B5EF4-FFF2-40B4-BE49-F238E27FC236}">
                <a16:creationId xmlns:a16="http://schemas.microsoft.com/office/drawing/2014/main" id="{32132E03-2057-4C91-90A8-D4FEF81F0ECB}"/>
              </a:ext>
            </a:extLst>
          </p:cNvPr>
          <p:cNvSpPr txBox="1"/>
          <p:nvPr/>
        </p:nvSpPr>
        <p:spPr>
          <a:xfrm>
            <a:off x="786575" y="4748469"/>
            <a:ext cx="5629993" cy="286232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546A"/>
                </a:solidFill>
                <a:effectLst/>
                <a:uLnTx/>
                <a:uFillTx/>
                <a:latin typeface="Calibri" panose="020F0502020204030204"/>
                <a:ea typeface="+mn-ea"/>
                <a:cs typeface="+mn-cs"/>
              </a:rPr>
              <a:t>&gt; 80 poaching incidents Dee/Don/Ythan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546A"/>
                </a:solidFill>
                <a:effectLst/>
                <a:uLnTx/>
                <a:uFillTx/>
                <a:latin typeface="Calibri" panose="020F0502020204030204"/>
                <a:ea typeface="+mn-ea"/>
                <a:cs typeface="+mn-cs"/>
              </a:rPr>
              <a:t>Dee &amp; Don staff working together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546A"/>
                </a:solidFill>
                <a:effectLst/>
                <a:uLnTx/>
                <a:uFillTx/>
                <a:latin typeface="Calibri" panose="020F0502020204030204"/>
                <a:ea typeface="+mn-ea"/>
                <a:cs typeface="+mn-cs"/>
              </a:rPr>
              <a:t>Sharing intelligence through operation ‘Salmo’</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546A"/>
                </a:solidFill>
                <a:effectLst/>
                <a:uLnTx/>
                <a:uFillTx/>
                <a:latin typeface="Calibri" panose="020F0502020204030204"/>
                <a:ea typeface="+mn-ea"/>
                <a:cs typeface="+mn-cs"/>
              </a:rPr>
              <a:t>Increasing use of technology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1B41E0A-4082-4227-B538-0F7183B49F3F}"/>
              </a:ext>
            </a:extLst>
          </p:cNvPr>
          <p:cNvSpPr/>
          <p:nvPr/>
        </p:nvSpPr>
        <p:spPr>
          <a:xfrm>
            <a:off x="6734857" y="5166771"/>
            <a:ext cx="453856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24 hr number for poaching -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 013398 80411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Calibri" panose="020F0502020204030204"/>
              </a:rPr>
              <a:t>01467 642121</a:t>
            </a:r>
            <a:endParaRPr kumimoji="0" lang="en-GB" sz="2400" b="1" i="0" u="none" strike="noStrike" kern="1200" cap="none" spc="0" normalizeH="0" baseline="0" noProof="0" dirty="0">
              <a:ln>
                <a:noFill/>
              </a:ln>
              <a:solidFill>
                <a:srgbClr val="FF0000"/>
              </a:solidFill>
              <a:effectLst/>
              <a:uLnTx/>
              <a:uFillTx/>
              <a:latin typeface="Calibri" panose="020F0502020204030204"/>
            </a:endParaRPr>
          </a:p>
        </p:txBody>
      </p:sp>
      <p:pic>
        <p:nvPicPr>
          <p:cNvPr id="11" name="Picture 10" descr="A group of people standing in the grass&#10;&#10;Description generated with high confidence">
            <a:extLst>
              <a:ext uri="{FF2B5EF4-FFF2-40B4-BE49-F238E27FC236}">
                <a16:creationId xmlns:a16="http://schemas.microsoft.com/office/drawing/2014/main" id="{3532D426-7902-4274-8DC2-3F0A796F09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575" y="2316400"/>
            <a:ext cx="3202548" cy="2225197"/>
          </a:xfrm>
          <a:prstGeom prst="rect">
            <a:avLst/>
          </a:prstGeom>
        </p:spPr>
      </p:pic>
      <p:sp>
        <p:nvSpPr>
          <p:cNvPr id="3" name="Rectangle 2">
            <a:extLst>
              <a:ext uri="{FF2B5EF4-FFF2-40B4-BE49-F238E27FC236}">
                <a16:creationId xmlns:a16="http://schemas.microsoft.com/office/drawing/2014/main" id="{C2CEBEA7-4247-442E-A928-65CE6FF7AB48}"/>
              </a:ext>
            </a:extLst>
          </p:cNvPr>
          <p:cNvSpPr/>
          <p:nvPr/>
        </p:nvSpPr>
        <p:spPr>
          <a:xfrm>
            <a:off x="786575" y="1335147"/>
            <a:ext cx="16357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Policing</a:t>
            </a: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2" name="Picture 11" descr="A close up of a map&#10;&#10;Description generated with high confidence">
            <a:extLst>
              <a:ext uri="{FF2B5EF4-FFF2-40B4-BE49-F238E27FC236}">
                <a16:creationId xmlns:a16="http://schemas.microsoft.com/office/drawing/2014/main" id="{65A091D6-862E-4E7B-B99E-C9699E097496}"/>
              </a:ext>
            </a:extLst>
          </p:cNvPr>
          <p:cNvPicPr>
            <a:picLocks noChangeAspect="1"/>
          </p:cNvPicPr>
          <p:nvPr/>
        </p:nvPicPr>
        <p:blipFill rotWithShape="1">
          <a:blip r:embed="rId7">
            <a:extLst>
              <a:ext uri="{28A0092B-C50C-407E-A947-70E740481C1C}">
                <a14:useLocalDpi xmlns:a14="http://schemas.microsoft.com/office/drawing/2010/main" val="0"/>
              </a:ext>
            </a:extLst>
          </a:blip>
          <a:srcRect l="9532" t="9713" r="2770" b="13632"/>
          <a:stretch/>
        </p:blipFill>
        <p:spPr>
          <a:xfrm>
            <a:off x="8204885" y="2303498"/>
            <a:ext cx="3865805" cy="2238098"/>
          </a:xfrm>
          <a:prstGeom prst="rect">
            <a:avLst/>
          </a:prstGeom>
        </p:spPr>
      </p:pic>
    </p:spTree>
    <p:extLst>
      <p:ext uri="{BB962C8B-B14F-4D97-AF65-F5344CB8AC3E}">
        <p14:creationId xmlns:p14="http://schemas.microsoft.com/office/powerpoint/2010/main" val="4032725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B3BCCC-060F-4338-B815-C87F5425B846}"/>
              </a:ext>
            </a:extLst>
          </p:cNvPr>
          <p:cNvSpPr txBox="1"/>
          <p:nvPr/>
        </p:nvSpPr>
        <p:spPr>
          <a:xfrm>
            <a:off x="461102" y="4788942"/>
            <a:ext cx="4728118" cy="1938992"/>
          </a:xfrm>
          <a:prstGeom prst="rect">
            <a:avLst/>
          </a:prstGeom>
          <a:noFill/>
        </p:spPr>
        <p:txBody>
          <a:bodyPr wrap="square" rtlCol="0">
            <a:spAutoFit/>
          </a:bodyPr>
          <a:lstStyle/>
          <a:p>
            <a:pPr marL="214313" marR="0" lvl="0"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7 bird counts, Sept – May </a:t>
            </a:r>
          </a:p>
          <a:p>
            <a:pPr marL="214313" marR="0" lvl="0"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schemeClr val="accent1">
                    <a:lumMod val="50000"/>
                  </a:schemeClr>
                </a:solidFill>
                <a:latin typeface="Calibri" panose="020F0502020204030204"/>
              </a:rPr>
              <a:t>Canoe counts, Dee/Don/Ythan</a:t>
            </a:r>
            <a:endParaRPr kumimoji="0" lang="en-GB" sz="2000" b="0" i="0" u="none" strike="noStrike" kern="1200" cap="none" spc="0" normalizeH="0" baseline="0" noProof="0" dirty="0">
              <a:ln>
                <a:noFill/>
              </a:ln>
              <a:solidFill>
                <a:schemeClr val="accent1">
                  <a:lumMod val="50000"/>
                </a:schemeClr>
              </a:solidFill>
              <a:effectLst/>
              <a:uLnTx/>
              <a:uFillTx/>
              <a:latin typeface="Calibri" panose="020F0502020204030204"/>
            </a:endParaRPr>
          </a:p>
          <a:p>
            <a:pPr marL="214313" marR="0" lvl="0"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SNH licence – Shoot Goosanders Cormorants as aid to scaring.</a:t>
            </a:r>
          </a:p>
        </p:txBody>
      </p:sp>
      <p:sp>
        <p:nvSpPr>
          <p:cNvPr id="5" name="Title 1">
            <a:extLst>
              <a:ext uri="{FF2B5EF4-FFF2-40B4-BE49-F238E27FC236}">
                <a16:creationId xmlns:a16="http://schemas.microsoft.com/office/drawing/2014/main" id="{420BAC88-7BF0-40BF-8761-151730ECB503}"/>
              </a:ext>
            </a:extLst>
          </p:cNvPr>
          <p:cNvSpPr txBox="1">
            <a:spLocks/>
          </p:cNvSpPr>
          <p:nvPr/>
        </p:nvSpPr>
        <p:spPr>
          <a:xfrm>
            <a:off x="834013" y="727861"/>
            <a:ext cx="10605978" cy="5774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ea typeface="+mj-ea"/>
                <a:cs typeface="+mj-cs"/>
              </a:rPr>
              <a:t>Protecting the Fishery</a:t>
            </a:r>
          </a:p>
        </p:txBody>
      </p:sp>
      <p:pic>
        <p:nvPicPr>
          <p:cNvPr id="6" name="Picture 2" descr="Click the image to open in full size.">
            <a:extLst>
              <a:ext uri="{FF2B5EF4-FFF2-40B4-BE49-F238E27FC236}">
                <a16:creationId xmlns:a16="http://schemas.microsoft.com/office/drawing/2014/main" id="{B5B5CB0B-78C3-4FDE-8924-26239EA06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90" y="2512049"/>
            <a:ext cx="3411667" cy="22288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24FB00-6267-4018-94CB-982011660949}"/>
              </a:ext>
            </a:extLst>
          </p:cNvPr>
          <p:cNvSpPr/>
          <p:nvPr/>
        </p:nvSpPr>
        <p:spPr>
          <a:xfrm>
            <a:off x="860261" y="1456308"/>
            <a:ext cx="443525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Predator Management</a:t>
            </a:r>
            <a:endParaRPr kumimoji="0" lang="en-US" sz="3600" b="0"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endParaRPr>
          </a:p>
        </p:txBody>
      </p:sp>
      <p:sp>
        <p:nvSpPr>
          <p:cNvPr id="3" name="Rectangle 2">
            <a:extLst>
              <a:ext uri="{FF2B5EF4-FFF2-40B4-BE49-F238E27FC236}">
                <a16:creationId xmlns:a16="http://schemas.microsoft.com/office/drawing/2014/main" id="{C50162EB-7718-49E4-86BC-2F6694DA7B55}"/>
              </a:ext>
            </a:extLst>
          </p:cNvPr>
          <p:cNvSpPr/>
          <p:nvPr/>
        </p:nvSpPr>
        <p:spPr>
          <a:xfrm>
            <a:off x="4683657" y="4807888"/>
            <a:ext cx="6096000" cy="1938992"/>
          </a:xfrm>
          <a:prstGeom prst="rect">
            <a:avLst/>
          </a:prstGeom>
        </p:spPr>
        <p:txBody>
          <a:bodyPr>
            <a:spAutoFit/>
          </a:bodyPr>
          <a:lstStyle/>
          <a:p>
            <a:pPr marL="214313" marR="0" lvl="0"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Increased area counted</a:t>
            </a:r>
          </a:p>
          <a:p>
            <a:pPr marL="214313" marR="0" lvl="0"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Successful extension to control period Sept – May</a:t>
            </a:r>
          </a:p>
          <a:p>
            <a:pPr marL="214313" marR="0" lvl="0"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schemeClr val="accent1">
                    <a:lumMod val="50000"/>
                  </a:schemeClr>
                </a:solidFill>
                <a:latin typeface="Calibri" panose="020F0502020204030204"/>
              </a:rPr>
              <a:t>Over 70 marksmen appointed for bird licence</a:t>
            </a:r>
            <a:endParaRPr kumimoji="0" lang="en-GB" sz="2000" b="0" i="0" u="none" strike="noStrike" kern="1200" cap="none" spc="0" normalizeH="0" baseline="0" noProof="0" dirty="0">
              <a:ln>
                <a:noFill/>
              </a:ln>
              <a:solidFill>
                <a:schemeClr val="accent1">
                  <a:lumMod val="50000"/>
                </a:schemeClr>
              </a:solidFill>
              <a:effectLst/>
              <a:uLnTx/>
              <a:uFillTx/>
              <a:latin typeface="Calibri" panose="020F0502020204030204"/>
            </a:endParaRPr>
          </a:p>
          <a:p>
            <a:pPr marL="214313" marR="0" lvl="0"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5783B36-72BC-4042-BABB-CF79A2D81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649" y="2512049"/>
            <a:ext cx="3468341" cy="2228836"/>
          </a:xfrm>
          <a:prstGeom prst="rect">
            <a:avLst/>
          </a:prstGeom>
        </p:spPr>
      </p:pic>
      <p:pic>
        <p:nvPicPr>
          <p:cNvPr id="9" name="Picture 1" descr="cid:ee465deb-1bc1-48ab-931f-9e50b96f6d82@eurprd07.prod.outlook.com">
            <a:extLst>
              <a:ext uri="{FF2B5EF4-FFF2-40B4-BE49-F238E27FC236}">
                <a16:creationId xmlns:a16="http://schemas.microsoft.com/office/drawing/2014/main" id="{86159923-DC83-4D0A-9BA5-18E4F30CF1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5768" y="2512049"/>
            <a:ext cx="3411667" cy="223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551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672A3A-B69E-4407-AB48-0C838C9A7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982" y="5997769"/>
            <a:ext cx="1504018" cy="860231"/>
          </a:xfrm>
          <a:prstGeom prst="rect">
            <a:avLst/>
          </a:prstGeom>
        </p:spPr>
      </p:pic>
      <p:pic>
        <p:nvPicPr>
          <p:cNvPr id="3" name="Picture 2" descr="https://3540eob9sfqvwwmw3ldxigj4-wpengine.netdna-ssl.com/wp-content/uploads/2018/07/shutterstock_1086502856-1.jpg"/>
          <p:cNvPicPr/>
          <p:nvPr/>
        </p:nvPicPr>
        <p:blipFill>
          <a:blip r:embed="rId4">
            <a:extLst>
              <a:ext uri="{28A0092B-C50C-407E-A947-70E740481C1C}">
                <a14:useLocalDpi xmlns:a14="http://schemas.microsoft.com/office/drawing/2010/main" val="0"/>
              </a:ext>
            </a:extLst>
          </a:blip>
          <a:srcRect/>
          <a:stretch>
            <a:fillRect/>
          </a:stretch>
        </p:blipFill>
        <p:spPr bwMode="auto">
          <a:xfrm>
            <a:off x="464258" y="1815019"/>
            <a:ext cx="3737812" cy="2193568"/>
          </a:xfrm>
          <a:prstGeom prst="rect">
            <a:avLst/>
          </a:prstGeom>
          <a:noFill/>
          <a:ln>
            <a:noFill/>
          </a:ln>
        </p:spPr>
      </p:pic>
      <p:pic>
        <p:nvPicPr>
          <p:cNvPr id="5" name="Picture 4" descr="Image result for aberdeen harbour board nigg 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2070" y="1815019"/>
            <a:ext cx="3528819" cy="2193568"/>
          </a:xfrm>
          <a:prstGeom prst="rect">
            <a:avLst/>
          </a:prstGeom>
          <a:noFill/>
          <a:ln>
            <a:noFill/>
          </a:ln>
        </p:spPr>
      </p:pic>
      <p:sp>
        <p:nvSpPr>
          <p:cNvPr id="7" name="Rectangle 6"/>
          <p:cNvSpPr/>
          <p:nvPr/>
        </p:nvSpPr>
        <p:spPr>
          <a:xfrm>
            <a:off x="834799" y="488222"/>
            <a:ext cx="5709512" cy="769441"/>
          </a:xfrm>
          <a:prstGeom prst="rect">
            <a:avLst/>
          </a:prstGeom>
        </p:spPr>
        <p:txBody>
          <a:bodyPr wrap="none">
            <a:spAutoFit/>
          </a:bodyPr>
          <a:lstStyle/>
          <a:p>
            <a:r>
              <a:rPr lang="en-GB" sz="4400" dirty="0">
                <a:solidFill>
                  <a:schemeClr val="accent5">
                    <a:lumMod val="50000"/>
                  </a:schemeClr>
                </a:solidFill>
              </a:rPr>
              <a:t>Development Response</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7712" y="3979455"/>
            <a:ext cx="3432603" cy="257445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800" y="5479838"/>
            <a:ext cx="1339515" cy="1004636"/>
          </a:xfrm>
          <a:prstGeom prst="rect">
            <a:avLst/>
          </a:prstGeom>
        </p:spPr>
      </p:pic>
      <p:sp>
        <p:nvSpPr>
          <p:cNvPr id="12" name="TextBox 11"/>
          <p:cNvSpPr txBox="1"/>
          <p:nvPr/>
        </p:nvSpPr>
        <p:spPr>
          <a:xfrm>
            <a:off x="7939882" y="2280870"/>
            <a:ext cx="3842048" cy="3477875"/>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accent5">
                    <a:lumMod val="50000"/>
                  </a:schemeClr>
                </a:solidFill>
              </a:rPr>
              <a:t>74 developments assessed, from large projects to bridge repairs</a:t>
            </a:r>
          </a:p>
          <a:p>
            <a:pPr marL="285750" indent="-285750">
              <a:buFont typeface="Arial" panose="020B0604020202020204" pitchFamily="34" charset="0"/>
              <a:buChar char="•"/>
            </a:pPr>
            <a:r>
              <a:rPr lang="en-GB" sz="2000" dirty="0">
                <a:solidFill>
                  <a:schemeClr val="accent5">
                    <a:lumMod val="50000"/>
                  </a:schemeClr>
                </a:solidFill>
              </a:rPr>
              <a:t>Issues - blocking migration, degrading habitat and water quality</a:t>
            </a:r>
          </a:p>
          <a:p>
            <a:pPr marL="285750" indent="-285750">
              <a:buFont typeface="Arial" panose="020B0604020202020204" pitchFamily="34" charset="0"/>
              <a:buChar char="•"/>
            </a:pPr>
            <a:r>
              <a:rPr lang="en-GB" sz="2000" dirty="0">
                <a:solidFill>
                  <a:schemeClr val="accent5">
                    <a:lumMod val="50000"/>
                  </a:schemeClr>
                </a:solidFill>
              </a:rPr>
              <a:t>Aim is to reduce impacts to salmon</a:t>
            </a:r>
          </a:p>
          <a:p>
            <a:pPr marL="285750" indent="-285750">
              <a:buFont typeface="Arial" panose="020B0604020202020204" pitchFamily="34" charset="0"/>
              <a:buChar char="•"/>
            </a:pPr>
            <a:r>
              <a:rPr lang="en-GB" sz="2000" dirty="0">
                <a:solidFill>
                  <a:schemeClr val="accent5">
                    <a:lumMod val="50000"/>
                  </a:schemeClr>
                </a:solidFill>
              </a:rPr>
              <a:t>25 pollution incidents reported to SEPA</a:t>
            </a:r>
          </a:p>
          <a:p>
            <a:pPr marL="285750" indent="-285750">
              <a:buFont typeface="Arial" panose="020B0604020202020204" pitchFamily="34" charset="0"/>
              <a:buChar char="•"/>
            </a:pPr>
            <a:r>
              <a:rPr lang="en-GB" sz="2000" dirty="0">
                <a:solidFill>
                  <a:schemeClr val="accent5">
                    <a:lumMod val="50000"/>
                  </a:schemeClr>
                </a:solidFill>
              </a:rPr>
              <a:t>Somethings can have a positive impact!</a:t>
            </a:r>
          </a:p>
        </p:txBody>
      </p:sp>
      <p:pic>
        <p:nvPicPr>
          <p:cNvPr id="13" name="Picture 12"/>
          <p:cNvPicPr>
            <a:picLocks noChangeAspect="1"/>
          </p:cNvPicPr>
          <p:nvPr/>
        </p:nvPicPr>
        <p:blipFill>
          <a:blip r:embed="rId8"/>
          <a:stretch>
            <a:fillRect/>
          </a:stretch>
        </p:blipFill>
        <p:spPr>
          <a:xfrm>
            <a:off x="468800" y="4072846"/>
            <a:ext cx="3629918" cy="2481061"/>
          </a:xfrm>
          <a:prstGeom prst="rect">
            <a:avLst/>
          </a:prstGeom>
        </p:spPr>
      </p:pic>
      <p:sp>
        <p:nvSpPr>
          <p:cNvPr id="2" name="Rectangle 1"/>
          <p:cNvSpPr/>
          <p:nvPr/>
        </p:nvSpPr>
        <p:spPr>
          <a:xfrm>
            <a:off x="7989932" y="1491853"/>
            <a:ext cx="6096000" cy="646331"/>
          </a:xfrm>
          <a:prstGeom prst="rect">
            <a:avLst/>
          </a:prstGeom>
        </p:spPr>
        <p:txBody>
          <a:bodyPr>
            <a:spAutoFit/>
          </a:bodyPr>
          <a:lstStyle/>
          <a:p>
            <a:r>
              <a:rPr lang="en-GB" b="1" dirty="0">
                <a:solidFill>
                  <a:srgbClr val="FF0000"/>
                </a:solidFill>
              </a:rPr>
              <a:t>SEPA Pollution Hotline 0800 80 70 60</a:t>
            </a:r>
          </a:p>
          <a:p>
            <a:r>
              <a:rPr lang="en-GB" b="1" dirty="0">
                <a:solidFill>
                  <a:srgbClr val="FF0000"/>
                </a:solidFill>
              </a:rPr>
              <a:t>Board 24hrs 01467 642121/013398 80411</a:t>
            </a:r>
            <a:endParaRPr lang="en-GB" dirty="0">
              <a:solidFill>
                <a:srgbClr val="FF0000"/>
              </a:solidFill>
            </a:endParaRPr>
          </a:p>
        </p:txBody>
      </p:sp>
    </p:spTree>
    <p:extLst>
      <p:ext uri="{BB962C8B-B14F-4D97-AF65-F5344CB8AC3E}">
        <p14:creationId xmlns:p14="http://schemas.microsoft.com/office/powerpoint/2010/main" val="695457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18A9EA-F6A2-4939-89E9-77C71A04A44D}"/>
              </a:ext>
            </a:extLst>
          </p:cNvPr>
          <p:cNvPicPr>
            <a:picLocks noChangeAspect="1"/>
          </p:cNvPicPr>
          <p:nvPr/>
        </p:nvPicPr>
        <p:blipFill>
          <a:blip r:embed="rId3"/>
          <a:stretch>
            <a:fillRect/>
          </a:stretch>
        </p:blipFill>
        <p:spPr>
          <a:xfrm>
            <a:off x="670617" y="3159399"/>
            <a:ext cx="4969025" cy="3520331"/>
          </a:xfrm>
          <a:prstGeom prst="rect">
            <a:avLst/>
          </a:prstGeom>
        </p:spPr>
      </p:pic>
      <p:pic>
        <p:nvPicPr>
          <p:cNvPr id="10" name="Picture 9">
            <a:extLst>
              <a:ext uri="{FF2B5EF4-FFF2-40B4-BE49-F238E27FC236}">
                <a16:creationId xmlns:a16="http://schemas.microsoft.com/office/drawing/2014/main" id="{3CC5535F-DFDF-4817-84B3-4BFA10B56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2996" y="1562538"/>
            <a:ext cx="2940031" cy="1960020"/>
          </a:xfrm>
          <a:prstGeom prst="rect">
            <a:avLst/>
          </a:prstGeom>
        </p:spPr>
      </p:pic>
      <p:pic>
        <p:nvPicPr>
          <p:cNvPr id="11" name="Content Placeholder 5">
            <a:extLst>
              <a:ext uri="{FF2B5EF4-FFF2-40B4-BE49-F238E27FC236}">
                <a16:creationId xmlns:a16="http://schemas.microsoft.com/office/drawing/2014/main" id="{56EB3ECF-7EDA-4B98-A2AF-2006C948B54E}"/>
              </a:ext>
            </a:extLst>
          </p:cNvPr>
          <p:cNvPicPr>
            <a:picLocks noGrp="1" noChangeAspect="1"/>
          </p:cNvPicPr>
          <p:nvPr>
            <p:ph idx="1"/>
          </p:nvPr>
        </p:nvPicPr>
        <p:blipFill>
          <a:blip r:embed="rId5"/>
          <a:stretch>
            <a:fillRect/>
          </a:stretch>
        </p:blipFill>
        <p:spPr>
          <a:xfrm>
            <a:off x="9007524" y="1602458"/>
            <a:ext cx="2950537" cy="1920100"/>
          </a:xfrm>
          <a:prstGeom prst="rect">
            <a:avLst/>
          </a:prstGeom>
        </p:spPr>
      </p:pic>
      <p:pic>
        <p:nvPicPr>
          <p:cNvPr id="13" name="Picture 12">
            <a:extLst>
              <a:ext uri="{FF2B5EF4-FFF2-40B4-BE49-F238E27FC236}">
                <a16:creationId xmlns:a16="http://schemas.microsoft.com/office/drawing/2014/main" id="{FD77238D-36E0-4C69-B3AE-1A6546EBC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7524" y="3777403"/>
            <a:ext cx="2940032" cy="1962803"/>
          </a:xfrm>
          <a:prstGeom prst="rect">
            <a:avLst/>
          </a:prstGeom>
        </p:spPr>
      </p:pic>
      <p:sp>
        <p:nvSpPr>
          <p:cNvPr id="14" name="Rectangle 13"/>
          <p:cNvSpPr/>
          <p:nvPr/>
        </p:nvSpPr>
        <p:spPr>
          <a:xfrm>
            <a:off x="670617" y="408462"/>
            <a:ext cx="6456319" cy="769441"/>
          </a:xfrm>
          <a:prstGeom prst="rect">
            <a:avLst/>
          </a:prstGeom>
        </p:spPr>
        <p:txBody>
          <a:bodyPr wrap="none">
            <a:spAutoFit/>
          </a:bodyPr>
          <a:lstStyle/>
          <a:p>
            <a:r>
              <a:rPr lang="en-GB" sz="4400" b="1" dirty="0">
                <a:solidFill>
                  <a:schemeClr val="accent1">
                    <a:lumMod val="50000"/>
                  </a:schemeClr>
                </a:solidFill>
              </a:rPr>
              <a:t>Obstacles to fish Migration</a:t>
            </a:r>
            <a:endParaRPr lang="en-GB" sz="4400" dirty="0">
              <a:solidFill>
                <a:schemeClr val="accent1">
                  <a:lumMod val="50000"/>
                </a:schemeClr>
              </a:solidFill>
            </a:endParaRPr>
          </a:p>
        </p:txBody>
      </p:sp>
      <p:sp>
        <p:nvSpPr>
          <p:cNvPr id="15" name="Rectangle 14"/>
          <p:cNvSpPr/>
          <p:nvPr/>
        </p:nvSpPr>
        <p:spPr>
          <a:xfrm>
            <a:off x="670617" y="1422847"/>
            <a:ext cx="6096000" cy="1477328"/>
          </a:xfrm>
          <a:prstGeom prst="rect">
            <a:avLst/>
          </a:prstGeom>
        </p:spPr>
        <p:txBody>
          <a:bodyPr>
            <a:spAutoFit/>
          </a:bodyPr>
          <a:lstStyle/>
          <a:p>
            <a:pPr marL="285750" indent="-285750">
              <a:buFont typeface="Arial" panose="020B0604020202020204" pitchFamily="34" charset="0"/>
              <a:buChar char="•"/>
            </a:pPr>
            <a:r>
              <a:rPr lang="en-GB" dirty="0">
                <a:solidFill>
                  <a:schemeClr val="accent1">
                    <a:lumMod val="50000"/>
                  </a:schemeClr>
                </a:solidFill>
              </a:rPr>
              <a:t>65 recorded man made obstacles.</a:t>
            </a:r>
          </a:p>
          <a:p>
            <a:pPr marL="285750" indent="-285750">
              <a:buFont typeface="Arial" panose="020B0604020202020204" pitchFamily="34" charset="0"/>
              <a:buChar char="•"/>
            </a:pPr>
            <a:r>
              <a:rPr lang="en-GB" dirty="0">
                <a:solidFill>
                  <a:schemeClr val="accent1">
                    <a:lumMod val="50000"/>
                  </a:schemeClr>
                </a:solidFill>
              </a:rPr>
              <a:t>20% of Don catchment has limited access to fish.</a:t>
            </a:r>
          </a:p>
          <a:p>
            <a:pPr marL="285750" indent="-285750">
              <a:buFont typeface="Arial" panose="020B0604020202020204" pitchFamily="34" charset="0"/>
              <a:buChar char="•"/>
            </a:pPr>
            <a:r>
              <a:rPr lang="en-GB" dirty="0">
                <a:solidFill>
                  <a:schemeClr val="accent1">
                    <a:lumMod val="50000"/>
                  </a:schemeClr>
                </a:solidFill>
              </a:rPr>
              <a:t>Priorities: Newe, Tullynessle and Montgarrie.</a:t>
            </a:r>
          </a:p>
          <a:p>
            <a:pPr marL="285750" indent="-285750">
              <a:buFont typeface="Arial" panose="020B0604020202020204" pitchFamily="34" charset="0"/>
              <a:buChar char="•"/>
            </a:pPr>
            <a:r>
              <a:rPr lang="en-GB" dirty="0">
                <a:solidFill>
                  <a:schemeClr val="accent1">
                    <a:lumMod val="50000"/>
                  </a:schemeClr>
                </a:solidFill>
              </a:rPr>
              <a:t>Also progressing with Williamston, Goval, Pit stop. </a:t>
            </a:r>
          </a:p>
          <a:p>
            <a:pPr marL="285750" indent="-285750">
              <a:buFont typeface="Arial" panose="020B0604020202020204" pitchFamily="34" charset="0"/>
              <a:buChar char="•"/>
            </a:pPr>
            <a:r>
              <a:rPr lang="en-GB" dirty="0">
                <a:solidFill>
                  <a:schemeClr val="accent1">
                    <a:lumMod val="50000"/>
                  </a:schemeClr>
                </a:solidFill>
              </a:rPr>
              <a:t>Issues: Ownership, design, flood risk, funding.</a:t>
            </a:r>
          </a:p>
        </p:txBody>
      </p:sp>
      <p:pic>
        <p:nvPicPr>
          <p:cNvPr id="2" name="Picture 1"/>
          <p:cNvPicPr>
            <a:picLocks noChangeAspect="1"/>
          </p:cNvPicPr>
          <p:nvPr/>
        </p:nvPicPr>
        <p:blipFill>
          <a:blip r:embed="rId7"/>
          <a:stretch>
            <a:fillRect/>
          </a:stretch>
        </p:blipFill>
        <p:spPr>
          <a:xfrm>
            <a:off x="5932996" y="3755120"/>
            <a:ext cx="3013313" cy="2007368"/>
          </a:xfrm>
          <a:prstGeom prst="rect">
            <a:avLst/>
          </a:prstGeom>
        </p:spPr>
      </p:pic>
    </p:spTree>
    <p:extLst>
      <p:ext uri="{BB962C8B-B14F-4D97-AF65-F5344CB8AC3E}">
        <p14:creationId xmlns:p14="http://schemas.microsoft.com/office/powerpoint/2010/main" val="426845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36212" y="231814"/>
            <a:ext cx="5516510" cy="769441"/>
          </a:xfrm>
          <a:prstGeom prst="rect">
            <a:avLst/>
          </a:prstGeom>
        </p:spPr>
        <p:txBody>
          <a:bodyPr wrap="none">
            <a:spAutoFit/>
          </a:bodyPr>
          <a:lstStyle/>
          <a:p>
            <a:r>
              <a:rPr lang="en-GB" sz="4400" b="1" dirty="0">
                <a:solidFill>
                  <a:schemeClr val="accent1">
                    <a:lumMod val="50000"/>
                  </a:schemeClr>
                </a:solidFill>
              </a:rPr>
              <a:t>River Bank Restoration</a:t>
            </a:r>
            <a:endParaRPr lang="en-GB" sz="4400" dirty="0">
              <a:solidFill>
                <a:schemeClr val="accent1">
                  <a:lumMod val="50000"/>
                </a:schemeClr>
              </a:solidFill>
            </a:endParaRPr>
          </a:p>
        </p:txBody>
      </p:sp>
      <p:pic>
        <p:nvPicPr>
          <p:cNvPr id="16" name="Content Placeholder 6" descr="\\server\riverdon\Dropbox\Projects\Habitat\Willow Bank Repair Brux Estate\Pictures\Brux fishings Bank collappse possible site 3 2018\IMG_1579.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35420" y="1074598"/>
            <a:ext cx="5401808" cy="3591669"/>
          </a:xfrm>
          <a:prstGeom prst="rect">
            <a:avLst/>
          </a:prstGeom>
          <a:noFill/>
          <a:ln>
            <a:noFill/>
          </a:ln>
        </p:spPr>
      </p:pic>
      <p:pic>
        <p:nvPicPr>
          <p:cNvPr id="17" name="Picture 16" descr="\\server\riverdon\Dropbox\Projects\Habitat\Willow Bank Repair Brux Estate\Pictures\Photos Jul 18\Photos 30th July 2018\Brux Willow July 30th 2018 JU (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1699" y="1074598"/>
            <a:ext cx="5349320" cy="3591670"/>
          </a:xfrm>
          <a:prstGeom prst="rect">
            <a:avLst/>
          </a:prstGeom>
          <a:noFill/>
          <a:ln>
            <a:noFill/>
          </a:ln>
        </p:spPr>
      </p:pic>
      <p:pic>
        <p:nvPicPr>
          <p:cNvPr id="18" name="Content Placeholder 17" descr="\\server\riverdon\Dropbox\Projects\Habitat\Willow Bank Repair Brux Estate\Pictures\Brux Bank Repair\IMG_0036.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85626" y="4812954"/>
            <a:ext cx="3052119" cy="1767724"/>
          </a:xfrm>
          <a:prstGeom prst="rect">
            <a:avLst/>
          </a:prstGeom>
          <a:noFill/>
          <a:ln>
            <a:noFill/>
          </a:ln>
        </p:spPr>
      </p:pic>
      <p:sp>
        <p:nvSpPr>
          <p:cNvPr id="2" name="TextBox 1"/>
          <p:cNvSpPr txBox="1"/>
          <p:nvPr/>
        </p:nvSpPr>
        <p:spPr>
          <a:xfrm>
            <a:off x="4044099" y="5109328"/>
            <a:ext cx="5773504" cy="1477328"/>
          </a:xfrm>
          <a:prstGeom prst="rect">
            <a:avLst/>
          </a:prstGeom>
          <a:noFill/>
        </p:spPr>
        <p:txBody>
          <a:bodyPr wrap="none" rtlCol="0">
            <a:spAutoFit/>
          </a:bodyPr>
          <a:lstStyle/>
          <a:p>
            <a:pPr marL="285750" indent="-285750">
              <a:buFont typeface="Arial" panose="020B0604020202020204" pitchFamily="34" charset="0"/>
              <a:buChar char="•"/>
            </a:pPr>
            <a:r>
              <a:rPr lang="en-GB" dirty="0">
                <a:solidFill>
                  <a:schemeClr val="accent1">
                    <a:lumMod val="50000"/>
                  </a:schemeClr>
                </a:solidFill>
              </a:rPr>
              <a:t>Over 340m of bank restoration in 2018.</a:t>
            </a:r>
          </a:p>
          <a:p>
            <a:pPr marL="285750" indent="-285750">
              <a:buFont typeface="Arial" panose="020B0604020202020204" pitchFamily="34" charset="0"/>
              <a:buChar char="•"/>
            </a:pPr>
            <a:r>
              <a:rPr lang="en-GB" dirty="0">
                <a:solidFill>
                  <a:schemeClr val="accent1">
                    <a:lumMod val="50000"/>
                  </a:schemeClr>
                </a:solidFill>
              </a:rPr>
              <a:t>Use of willow to stabilise bank, provide cover and shade.</a:t>
            </a:r>
          </a:p>
          <a:p>
            <a:pPr marL="285750" indent="-285750">
              <a:buFont typeface="Arial" panose="020B0604020202020204" pitchFamily="34" charset="0"/>
              <a:buChar char="•"/>
            </a:pPr>
            <a:r>
              <a:rPr lang="en-GB" dirty="0">
                <a:solidFill>
                  <a:schemeClr val="accent1">
                    <a:lumMod val="50000"/>
                  </a:schemeClr>
                </a:solidFill>
              </a:rPr>
              <a:t>Brux – work carried out by Board staff. </a:t>
            </a:r>
          </a:p>
          <a:p>
            <a:pPr marL="285750" indent="-285750">
              <a:buFont typeface="Arial" panose="020B0604020202020204" pitchFamily="34" charset="0"/>
              <a:buChar char="•"/>
            </a:pPr>
            <a:r>
              <a:rPr lang="en-GB" dirty="0">
                <a:solidFill>
                  <a:schemeClr val="accent1">
                    <a:lumMod val="50000"/>
                  </a:schemeClr>
                </a:solidFill>
              </a:rPr>
              <a:t>Low cost. Simple authorisation process.</a:t>
            </a:r>
          </a:p>
          <a:p>
            <a:pPr marL="285750" indent="-285750">
              <a:buFont typeface="Arial" panose="020B0604020202020204" pitchFamily="34" charset="0"/>
              <a:buChar char="•"/>
            </a:pPr>
            <a:r>
              <a:rPr lang="en-US" dirty="0">
                <a:solidFill>
                  <a:schemeClr val="accent1">
                    <a:lumMod val="50000"/>
                  </a:schemeClr>
                </a:solidFill>
              </a:rPr>
              <a:t>Volunteers always welcome!</a:t>
            </a:r>
            <a:endParaRPr lang="en-GB" dirty="0">
              <a:solidFill>
                <a:schemeClr val="accent1">
                  <a:lumMod val="50000"/>
                </a:schemeClr>
              </a:solidFill>
            </a:endParaRPr>
          </a:p>
        </p:txBody>
      </p:sp>
    </p:spTree>
    <p:extLst>
      <p:ext uri="{BB962C8B-B14F-4D97-AF65-F5344CB8AC3E}">
        <p14:creationId xmlns:p14="http://schemas.microsoft.com/office/powerpoint/2010/main" val="2556669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672A3A-B69E-4407-AB48-0C838C9A7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982" y="5997769"/>
            <a:ext cx="1504018" cy="860231"/>
          </a:xfrm>
          <a:prstGeom prst="rect">
            <a:avLst/>
          </a:prstGeom>
        </p:spPr>
      </p:pic>
      <p:pic>
        <p:nvPicPr>
          <p:cNvPr id="9" name="Picture 8" descr="Z:\Projects\Dee &amp; Don Riparian Habitat Project\Dee\Woody Debris\Gelder demo Oct 17\Construction Photos Oct 17\IMG_01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96" y="978482"/>
            <a:ext cx="3533782" cy="2658246"/>
          </a:xfrm>
          <a:prstGeom prst="rect">
            <a:avLst/>
          </a:prstGeom>
          <a:noFill/>
          <a:ln>
            <a:noFill/>
          </a:ln>
        </p:spPr>
      </p:pic>
      <p:pic>
        <p:nvPicPr>
          <p:cNvPr id="8" name="Picture 7"/>
          <p:cNvPicPr>
            <a:picLocks noChangeAspect="1"/>
          </p:cNvPicPr>
          <p:nvPr/>
        </p:nvPicPr>
        <p:blipFill>
          <a:blip r:embed="rId5"/>
          <a:stretch>
            <a:fillRect/>
          </a:stretch>
        </p:blipFill>
        <p:spPr>
          <a:xfrm>
            <a:off x="3073832" y="3836317"/>
            <a:ext cx="3022168" cy="2395784"/>
          </a:xfrm>
          <a:prstGeom prst="rect">
            <a:avLst/>
          </a:prstGeom>
        </p:spPr>
      </p:pic>
      <p:pic>
        <p:nvPicPr>
          <p:cNvPr id="3" name="Picture 2"/>
          <p:cNvPicPr>
            <a:picLocks noChangeAspect="1"/>
          </p:cNvPicPr>
          <p:nvPr/>
        </p:nvPicPr>
        <p:blipFill>
          <a:blip r:embed="rId6"/>
          <a:stretch>
            <a:fillRect/>
          </a:stretch>
        </p:blipFill>
        <p:spPr>
          <a:xfrm>
            <a:off x="10503514" y="2648298"/>
            <a:ext cx="1044397" cy="1124241"/>
          </a:xfrm>
          <a:prstGeom prst="rect">
            <a:avLst/>
          </a:prstGeom>
        </p:spPr>
      </p:pic>
      <p:pic>
        <p:nvPicPr>
          <p:cNvPr id="4" name="Picture 3"/>
          <p:cNvPicPr>
            <a:picLocks noChangeAspect="1"/>
          </p:cNvPicPr>
          <p:nvPr/>
        </p:nvPicPr>
        <p:blipFill>
          <a:blip r:embed="rId7"/>
          <a:stretch>
            <a:fillRect/>
          </a:stretch>
        </p:blipFill>
        <p:spPr>
          <a:xfrm>
            <a:off x="9260412" y="1497781"/>
            <a:ext cx="1068807" cy="1150517"/>
          </a:xfrm>
          <a:prstGeom prst="rect">
            <a:avLst/>
          </a:prstGeom>
        </p:spPr>
      </p:pic>
      <p:sp>
        <p:nvSpPr>
          <p:cNvPr id="5" name="Rectangle 4"/>
          <p:cNvSpPr/>
          <p:nvPr/>
        </p:nvSpPr>
        <p:spPr>
          <a:xfrm>
            <a:off x="743545" y="267180"/>
            <a:ext cx="9395136" cy="707886"/>
          </a:xfrm>
          <a:prstGeom prst="rect">
            <a:avLst/>
          </a:prstGeom>
        </p:spPr>
        <p:txBody>
          <a:bodyPr wrap="none">
            <a:spAutoFit/>
          </a:bodyPr>
          <a:lstStyle/>
          <a:p>
            <a:r>
              <a:rPr lang="en-GB" sz="4000" b="1" dirty="0">
                <a:solidFill>
                  <a:schemeClr val="accent1">
                    <a:lumMod val="75000"/>
                  </a:schemeClr>
                </a:solidFill>
                <a:latin typeface="+mj-lt"/>
              </a:rPr>
              <a:t>Habitat Restoration – Large Woody Structures</a:t>
            </a:r>
          </a:p>
        </p:txBody>
      </p:sp>
      <p:sp>
        <p:nvSpPr>
          <p:cNvPr id="6" name="TextBox 5"/>
          <p:cNvSpPr txBox="1"/>
          <p:nvPr/>
        </p:nvSpPr>
        <p:spPr>
          <a:xfrm>
            <a:off x="6096000" y="3965671"/>
            <a:ext cx="6228308" cy="2462213"/>
          </a:xfrm>
          <a:prstGeom prst="rect">
            <a:avLst/>
          </a:prstGeom>
          <a:noFill/>
        </p:spPr>
        <p:txBody>
          <a:bodyPr wrap="none" rtlCol="0">
            <a:spAutoFit/>
          </a:bodyPr>
          <a:lstStyle/>
          <a:p>
            <a:pPr marL="285750" indent="-285750">
              <a:buFont typeface="Arial" panose="020B0604020202020204" pitchFamily="34" charset="0"/>
              <a:buChar char="•"/>
            </a:pPr>
            <a:r>
              <a:rPr lang="en-GB" sz="2200" dirty="0">
                <a:solidFill>
                  <a:schemeClr val="accent1">
                    <a:lumMod val="75000"/>
                  </a:schemeClr>
                </a:solidFill>
              </a:rPr>
              <a:t>Restoration of instream habitat complexity.</a:t>
            </a:r>
          </a:p>
          <a:p>
            <a:pPr marL="285750" indent="-285750">
              <a:buFont typeface="Arial" panose="020B0604020202020204" pitchFamily="34" charset="0"/>
              <a:buChar char="•"/>
            </a:pPr>
            <a:r>
              <a:rPr lang="en-GB" sz="2200" dirty="0">
                <a:solidFill>
                  <a:schemeClr val="accent1">
                    <a:lumMod val="75000"/>
                  </a:schemeClr>
                </a:solidFill>
              </a:rPr>
              <a:t>LWS create cover from predators, deep cool pools,</a:t>
            </a:r>
          </a:p>
          <a:p>
            <a:r>
              <a:rPr lang="en-GB" sz="2200" dirty="0">
                <a:solidFill>
                  <a:schemeClr val="accent1">
                    <a:lumMod val="75000"/>
                  </a:schemeClr>
                </a:solidFill>
              </a:rPr>
              <a:t>      help create spawning sites and trap nutrient.</a:t>
            </a:r>
          </a:p>
          <a:p>
            <a:pPr marL="285750" indent="-285750">
              <a:buFont typeface="Arial" panose="020B0604020202020204" pitchFamily="34" charset="0"/>
              <a:buChar char="•"/>
            </a:pPr>
            <a:r>
              <a:rPr lang="en-GB" sz="2200" dirty="0">
                <a:solidFill>
                  <a:schemeClr val="accent1">
                    <a:lumMod val="75000"/>
                  </a:schemeClr>
                </a:solidFill>
              </a:rPr>
              <a:t>Created LWS on Gelder, Cowie and Gairn.</a:t>
            </a:r>
          </a:p>
          <a:p>
            <a:pPr marL="285750" indent="-285750">
              <a:buFont typeface="Arial" panose="020B0604020202020204" pitchFamily="34" charset="0"/>
              <a:buChar char="•"/>
            </a:pPr>
            <a:r>
              <a:rPr lang="en-GB" sz="2200" dirty="0">
                <a:solidFill>
                  <a:schemeClr val="accent1">
                    <a:lumMod val="75000"/>
                  </a:schemeClr>
                </a:solidFill>
              </a:rPr>
              <a:t>Designed and anchored properly.</a:t>
            </a:r>
          </a:p>
          <a:p>
            <a:pPr marL="285750" indent="-285750">
              <a:buFont typeface="Arial" panose="020B0604020202020204" pitchFamily="34" charset="0"/>
              <a:buChar char="•"/>
            </a:pPr>
            <a:r>
              <a:rPr lang="en-GB" sz="2200" dirty="0">
                <a:solidFill>
                  <a:schemeClr val="accent1">
                    <a:lumMod val="75000"/>
                  </a:schemeClr>
                </a:solidFill>
              </a:rPr>
              <a:t>Many upland streams lack deep pools.</a:t>
            </a:r>
          </a:p>
          <a:p>
            <a:endParaRPr lang="en-GB" sz="2200" dirty="0">
              <a:solidFill>
                <a:schemeClr val="accent1">
                  <a:lumMod val="75000"/>
                </a:schemeClr>
              </a:solidFill>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49952" y="4032752"/>
            <a:ext cx="2670552" cy="2002914"/>
          </a:xfrm>
          <a:prstGeom prst="rect">
            <a:avLst/>
          </a:prstGeom>
        </p:spPr>
      </p:pic>
      <p:pic>
        <p:nvPicPr>
          <p:cNvPr id="11" name="Picture 10"/>
          <p:cNvPicPr>
            <a:picLocks noChangeAspect="1"/>
          </p:cNvPicPr>
          <p:nvPr/>
        </p:nvPicPr>
        <p:blipFill>
          <a:blip r:embed="rId9"/>
          <a:stretch>
            <a:fillRect/>
          </a:stretch>
        </p:blipFill>
        <p:spPr>
          <a:xfrm>
            <a:off x="4666961" y="978482"/>
            <a:ext cx="4184284" cy="2790428"/>
          </a:xfrm>
          <a:prstGeom prst="rect">
            <a:avLst/>
          </a:prstGeom>
        </p:spPr>
      </p:pic>
    </p:spTree>
    <p:extLst>
      <p:ext uri="{BB962C8B-B14F-4D97-AF65-F5344CB8AC3E}">
        <p14:creationId xmlns:p14="http://schemas.microsoft.com/office/powerpoint/2010/main" val="11128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672A3A-B69E-4407-AB48-0C838C9A7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982" y="5997769"/>
            <a:ext cx="1504018" cy="860231"/>
          </a:xfrm>
          <a:prstGeom prst="rect">
            <a:avLst/>
          </a:prstGeom>
        </p:spPr>
      </p:pic>
      <p:sp>
        <p:nvSpPr>
          <p:cNvPr id="2" name="Rectangle 1"/>
          <p:cNvSpPr/>
          <p:nvPr/>
        </p:nvSpPr>
        <p:spPr>
          <a:xfrm>
            <a:off x="4326829" y="3244334"/>
            <a:ext cx="3538341" cy="369332"/>
          </a:xfrm>
          <a:prstGeom prst="rect">
            <a:avLst/>
          </a:prstGeom>
        </p:spPr>
        <p:txBody>
          <a:bodyPr wrap="none">
            <a:spAutoFit/>
          </a:bodyPr>
          <a:lstStyle/>
          <a:p>
            <a:r>
              <a:rPr lang="en-GB" b="1" dirty="0">
                <a:solidFill>
                  <a:schemeClr val="bg1"/>
                </a:solidFill>
              </a:rPr>
              <a:t>Fisheries Protection - Development</a:t>
            </a:r>
            <a:endParaRPr lang="en-GB" dirty="0"/>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0334" y="4567723"/>
            <a:ext cx="5233035" cy="1619250"/>
          </a:xfrm>
          <a:prstGeom prst="rect">
            <a:avLst/>
          </a:prstGeom>
          <a:noFill/>
          <a:ln>
            <a:noFill/>
          </a:ln>
        </p:spPr>
      </p:pic>
      <p:pic>
        <p:nvPicPr>
          <p:cNvPr id="1026" name="Picture 2" descr="Image result for salmon carcass addi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0180" y="4314702"/>
            <a:ext cx="1410508" cy="21252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21098" y="1684613"/>
            <a:ext cx="3420589" cy="2565441"/>
          </a:xfrm>
          <a:prstGeom prst="rect">
            <a:avLst/>
          </a:prstGeom>
        </p:spPr>
      </p:pic>
      <p:sp>
        <p:nvSpPr>
          <p:cNvPr id="3" name="Rectangle 2"/>
          <p:cNvSpPr/>
          <p:nvPr/>
        </p:nvSpPr>
        <p:spPr>
          <a:xfrm>
            <a:off x="593034" y="440194"/>
            <a:ext cx="9080243" cy="707886"/>
          </a:xfrm>
          <a:prstGeom prst="rect">
            <a:avLst/>
          </a:prstGeom>
        </p:spPr>
        <p:txBody>
          <a:bodyPr wrap="none">
            <a:spAutoFit/>
          </a:bodyPr>
          <a:lstStyle/>
          <a:p>
            <a:r>
              <a:rPr lang="en-GB" sz="4000" b="1" dirty="0">
                <a:solidFill>
                  <a:schemeClr val="accent1">
                    <a:lumMod val="75000"/>
                  </a:schemeClr>
                </a:solidFill>
                <a:latin typeface="+mj-lt"/>
              </a:rPr>
              <a:t>Habitat Restoration - Nutrient Enhancement</a:t>
            </a:r>
          </a:p>
        </p:txBody>
      </p:sp>
      <p:sp>
        <p:nvSpPr>
          <p:cNvPr id="4" name="TextBox 3"/>
          <p:cNvSpPr txBox="1"/>
          <p:nvPr/>
        </p:nvSpPr>
        <p:spPr>
          <a:xfrm>
            <a:off x="3900334" y="1684613"/>
            <a:ext cx="7023911" cy="2923877"/>
          </a:xfrm>
          <a:prstGeom prst="rect">
            <a:avLst/>
          </a:prstGeom>
          <a:noFill/>
        </p:spPr>
        <p:txBody>
          <a:bodyPr wrap="none" rtlCol="0">
            <a:spAutoFit/>
          </a:bodyPr>
          <a:lstStyle/>
          <a:p>
            <a:pPr marL="285750" indent="-285750">
              <a:buFont typeface="Arial" panose="020B0604020202020204" pitchFamily="34" charset="0"/>
              <a:buChar char="•"/>
            </a:pPr>
            <a:r>
              <a:rPr lang="en-GB" sz="2400" dirty="0">
                <a:solidFill>
                  <a:schemeClr val="accent1">
                    <a:lumMod val="75000"/>
                  </a:schemeClr>
                </a:solidFill>
              </a:rPr>
              <a:t>Loss of large numbers of dead kelts to nursery areas.</a:t>
            </a:r>
          </a:p>
          <a:p>
            <a:pPr marL="285750" indent="-285750">
              <a:buFont typeface="Arial" panose="020B0604020202020204" pitchFamily="34" charset="0"/>
              <a:buChar char="•"/>
            </a:pPr>
            <a:r>
              <a:rPr lang="en-GB" sz="2400" dirty="0">
                <a:solidFill>
                  <a:schemeClr val="accent1">
                    <a:lumMod val="75000"/>
                  </a:schemeClr>
                </a:solidFill>
              </a:rPr>
              <a:t>Developing a nutrient enhancement trial.</a:t>
            </a:r>
          </a:p>
          <a:p>
            <a:pPr marL="285750" indent="-285750">
              <a:buFont typeface="Arial" panose="020B0604020202020204" pitchFamily="34" charset="0"/>
              <a:buChar char="•"/>
            </a:pPr>
            <a:r>
              <a:rPr lang="en-GB" sz="2400" dirty="0">
                <a:solidFill>
                  <a:schemeClr val="accent1">
                    <a:lumMod val="75000"/>
                  </a:schemeClr>
                </a:solidFill>
              </a:rPr>
              <a:t>15 site trial on River Muick</a:t>
            </a:r>
          </a:p>
          <a:p>
            <a:pPr marL="285750" indent="-285750">
              <a:buFont typeface="Arial" panose="020B0604020202020204" pitchFamily="34" charset="0"/>
              <a:buChar char="•"/>
            </a:pPr>
            <a:r>
              <a:rPr lang="en-GB" sz="2400" dirty="0">
                <a:solidFill>
                  <a:schemeClr val="accent1">
                    <a:lumMod val="75000"/>
                  </a:schemeClr>
                </a:solidFill>
              </a:rPr>
              <a:t> Treated with salmon carcass analogues/ Deer.</a:t>
            </a:r>
          </a:p>
          <a:p>
            <a:pPr marL="285750" indent="-285750">
              <a:buFont typeface="Arial" panose="020B0604020202020204" pitchFamily="34" charset="0"/>
              <a:buChar char="•"/>
            </a:pPr>
            <a:r>
              <a:rPr lang="en-GB" sz="2400" dirty="0">
                <a:solidFill>
                  <a:schemeClr val="accent1">
                    <a:lumMod val="75000"/>
                  </a:schemeClr>
                </a:solidFill>
              </a:rPr>
              <a:t>Previous trials show doubling of salmon biomass.</a:t>
            </a:r>
          </a:p>
          <a:p>
            <a:pPr marL="285750" indent="-285750">
              <a:buFont typeface="Arial" panose="020B0604020202020204" pitchFamily="34" charset="0"/>
              <a:buChar char="•"/>
            </a:pPr>
            <a:r>
              <a:rPr lang="en-GB" sz="2400" dirty="0">
                <a:solidFill>
                  <a:schemeClr val="accent1">
                    <a:lumMod val="75000"/>
                  </a:schemeClr>
                </a:solidFill>
              </a:rPr>
              <a:t>Potential to boost quantity and quality of smolts. </a:t>
            </a:r>
          </a:p>
          <a:p>
            <a:pPr marL="285750" indent="-285750">
              <a:buFont typeface="Arial" panose="020B0604020202020204" pitchFamily="34" charset="0"/>
              <a:buChar char="•"/>
            </a:pPr>
            <a:endParaRPr lang="en-GB" sz="2400" dirty="0">
              <a:solidFill>
                <a:schemeClr val="accent1">
                  <a:lumMod val="75000"/>
                </a:schemeClr>
              </a:solidFill>
            </a:endParaRPr>
          </a:p>
          <a:p>
            <a:endParaRPr lang="en-GB" sz="2400" baseline="30000" dirty="0">
              <a:solidFill>
                <a:schemeClr val="accent1">
                  <a:lumMod val="75000"/>
                </a:schemeClr>
              </a:solidFill>
            </a:endParaRPr>
          </a:p>
        </p:txBody>
      </p:sp>
      <p:pic>
        <p:nvPicPr>
          <p:cNvPr id="12" name="Picture 11" descr="Image result for lower leg from dee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098" y="3613666"/>
            <a:ext cx="3420589" cy="2933016"/>
          </a:xfrm>
          <a:prstGeom prst="rect">
            <a:avLst/>
          </a:prstGeom>
          <a:noFill/>
          <a:ln>
            <a:noFill/>
          </a:ln>
        </p:spPr>
      </p:pic>
    </p:spTree>
    <p:extLst>
      <p:ext uri="{BB962C8B-B14F-4D97-AF65-F5344CB8AC3E}">
        <p14:creationId xmlns:p14="http://schemas.microsoft.com/office/powerpoint/2010/main" val="367623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12E3-735D-4E96-971E-72276097D506}"/>
              </a:ext>
            </a:extLst>
          </p:cNvPr>
          <p:cNvSpPr>
            <a:spLocks noGrp="1"/>
          </p:cNvSpPr>
          <p:nvPr>
            <p:ph type="title"/>
          </p:nvPr>
        </p:nvSpPr>
        <p:spPr/>
        <p:txBody>
          <a:bodyPr>
            <a:normAutofit/>
          </a:bodyPr>
          <a:lstStyle/>
          <a:p>
            <a:r>
              <a:rPr lang="en-GB" dirty="0">
                <a:solidFill>
                  <a:schemeClr val="accent5">
                    <a:lumMod val="50000"/>
                  </a:schemeClr>
                </a:solidFill>
                <a:latin typeface="+mn-lt"/>
              </a:rPr>
              <a:t>Annual catches of salmon - Dee</a:t>
            </a:r>
            <a:endParaRPr lang="en-US" dirty="0">
              <a:solidFill>
                <a:schemeClr val="accent5">
                  <a:lumMod val="50000"/>
                </a:schemeClr>
              </a:solidFill>
              <a:latin typeface="+mn-lt"/>
            </a:endParaRPr>
          </a:p>
        </p:txBody>
      </p:sp>
      <p:graphicFrame>
        <p:nvGraphicFramePr>
          <p:cNvPr id="7" name="Chart 6">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356576233"/>
              </p:ext>
            </p:extLst>
          </p:nvPr>
        </p:nvGraphicFramePr>
        <p:xfrm>
          <a:off x="1614435" y="1610299"/>
          <a:ext cx="8561195" cy="45292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278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672A3A-B69E-4407-AB48-0C838C9A7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982" y="5997769"/>
            <a:ext cx="1504018" cy="86023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009" y="4499807"/>
            <a:ext cx="2940851" cy="19605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788" y="1314542"/>
            <a:ext cx="4217072" cy="3162805"/>
          </a:xfrm>
          <a:prstGeom prst="rect">
            <a:avLst/>
          </a:prstGeom>
        </p:spPr>
      </p:pic>
      <p:pic>
        <p:nvPicPr>
          <p:cNvPr id="11" name="Picture 10"/>
          <p:cNvPicPr/>
          <p:nvPr/>
        </p:nvPicPr>
        <p:blipFill>
          <a:blip r:embed="rId6">
            <a:extLst>
              <a:ext uri="{28A0092B-C50C-407E-A947-70E740481C1C}">
                <a14:useLocalDpi xmlns:a14="http://schemas.microsoft.com/office/drawing/2010/main" val="0"/>
              </a:ext>
            </a:extLst>
          </a:blip>
          <a:stretch>
            <a:fillRect/>
          </a:stretch>
        </p:blipFill>
        <p:spPr>
          <a:xfrm>
            <a:off x="4001770" y="4814166"/>
            <a:ext cx="5514623" cy="194792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7611" y="3183169"/>
            <a:ext cx="2940851" cy="1960798"/>
          </a:xfrm>
          <a:prstGeom prst="rect">
            <a:avLst/>
          </a:prstGeom>
        </p:spPr>
      </p:pic>
      <p:sp>
        <p:nvSpPr>
          <p:cNvPr id="3" name="Rectangle 2"/>
          <p:cNvSpPr/>
          <p:nvPr/>
        </p:nvSpPr>
        <p:spPr>
          <a:xfrm>
            <a:off x="667976" y="407136"/>
            <a:ext cx="8416856" cy="707886"/>
          </a:xfrm>
          <a:prstGeom prst="rect">
            <a:avLst/>
          </a:prstGeom>
        </p:spPr>
        <p:txBody>
          <a:bodyPr wrap="none">
            <a:spAutoFit/>
          </a:bodyPr>
          <a:lstStyle/>
          <a:p>
            <a:r>
              <a:rPr lang="en-GB" sz="4000" b="1" dirty="0">
                <a:solidFill>
                  <a:schemeClr val="accent1">
                    <a:lumMod val="75000"/>
                  </a:schemeClr>
                </a:solidFill>
                <a:latin typeface="+mj-lt"/>
              </a:rPr>
              <a:t>Habitat Restoration – Riparian Woodland</a:t>
            </a:r>
          </a:p>
        </p:txBody>
      </p:sp>
      <p:sp>
        <p:nvSpPr>
          <p:cNvPr id="4" name="TextBox 3"/>
          <p:cNvSpPr txBox="1"/>
          <p:nvPr/>
        </p:nvSpPr>
        <p:spPr>
          <a:xfrm>
            <a:off x="538743" y="1203611"/>
            <a:ext cx="5557258" cy="4154984"/>
          </a:xfrm>
          <a:prstGeom prst="rect">
            <a:avLst/>
          </a:prstGeom>
          <a:noFill/>
        </p:spPr>
        <p:txBody>
          <a:bodyPr wrap="square" rtlCol="0">
            <a:spAutoFit/>
          </a:bodyPr>
          <a:lstStyle/>
          <a:p>
            <a:pPr marL="285750" indent="-285750">
              <a:buFont typeface="Arial" panose="020B0604020202020204" pitchFamily="34" charset="0"/>
              <a:buChar char="•"/>
            </a:pPr>
            <a:r>
              <a:rPr lang="en-GB" sz="2200" dirty="0">
                <a:solidFill>
                  <a:schemeClr val="accent1">
                    <a:lumMod val="75000"/>
                  </a:schemeClr>
                </a:solidFill>
              </a:rPr>
              <a:t>Planting trees is one of the best tools to restore salmon habitat.</a:t>
            </a:r>
          </a:p>
          <a:p>
            <a:pPr marL="285750" indent="-285750">
              <a:buFont typeface="Arial" panose="020B0604020202020204" pitchFamily="34" charset="0"/>
              <a:buChar char="•"/>
            </a:pPr>
            <a:r>
              <a:rPr lang="en-GB" sz="2200" dirty="0">
                <a:solidFill>
                  <a:schemeClr val="accent1">
                    <a:lumMod val="75000"/>
                  </a:schemeClr>
                </a:solidFill>
              </a:rPr>
              <a:t>Trees stabilise banks, provide food,</a:t>
            </a:r>
          </a:p>
          <a:p>
            <a:r>
              <a:rPr lang="en-GB" sz="2200" dirty="0">
                <a:solidFill>
                  <a:schemeClr val="accent1">
                    <a:lumMod val="75000"/>
                  </a:schemeClr>
                </a:solidFill>
              </a:rPr>
              <a:t>      create LWS, and most importantly they</a:t>
            </a:r>
          </a:p>
          <a:p>
            <a:r>
              <a:rPr lang="en-GB" sz="2200" dirty="0">
                <a:solidFill>
                  <a:schemeClr val="accent1">
                    <a:lumMod val="75000"/>
                  </a:schemeClr>
                </a:solidFill>
              </a:rPr>
              <a:t>      provide shade and buffer temperature.</a:t>
            </a:r>
          </a:p>
          <a:p>
            <a:pPr marL="285750" indent="-285750">
              <a:buFont typeface="Arial" panose="020B0604020202020204" pitchFamily="34" charset="0"/>
              <a:buChar char="•"/>
            </a:pPr>
            <a:r>
              <a:rPr lang="en-GB" sz="2200" dirty="0">
                <a:solidFill>
                  <a:schemeClr val="accent1">
                    <a:lumMod val="75000"/>
                  </a:schemeClr>
                </a:solidFill>
              </a:rPr>
              <a:t>Work within existing land use.</a:t>
            </a:r>
          </a:p>
          <a:p>
            <a:pPr marL="285750" indent="-285750">
              <a:buFont typeface="Arial" panose="020B0604020202020204" pitchFamily="34" charset="0"/>
              <a:buChar char="•"/>
            </a:pPr>
            <a:r>
              <a:rPr lang="en-GB" sz="2200" dirty="0">
                <a:solidFill>
                  <a:schemeClr val="accent1">
                    <a:lumMod val="75000"/>
                  </a:schemeClr>
                </a:solidFill>
              </a:rPr>
              <a:t>Upper tributaries water temperatures 27.5</a:t>
            </a:r>
            <a:r>
              <a:rPr lang="en-GB" sz="2200" baseline="30000" dirty="0">
                <a:solidFill>
                  <a:schemeClr val="accent1">
                    <a:lumMod val="75000"/>
                  </a:schemeClr>
                </a:solidFill>
              </a:rPr>
              <a:t>0</a:t>
            </a:r>
            <a:r>
              <a:rPr lang="en-GB" sz="2200" dirty="0">
                <a:solidFill>
                  <a:schemeClr val="accent1">
                    <a:lumMod val="75000"/>
                  </a:schemeClr>
                </a:solidFill>
              </a:rPr>
              <a:t>c (81.5</a:t>
            </a:r>
            <a:r>
              <a:rPr lang="en-GB" sz="2200" baseline="30000" dirty="0">
                <a:solidFill>
                  <a:schemeClr val="accent1">
                    <a:lumMod val="75000"/>
                  </a:schemeClr>
                </a:solidFill>
              </a:rPr>
              <a:t>0</a:t>
            </a:r>
            <a:r>
              <a:rPr lang="en-GB" sz="2200" dirty="0">
                <a:solidFill>
                  <a:schemeClr val="accent1">
                    <a:lumMod val="75000"/>
                  </a:schemeClr>
                </a:solidFill>
              </a:rPr>
              <a:t>F).</a:t>
            </a:r>
          </a:p>
          <a:p>
            <a:pPr marL="285750" indent="-285750">
              <a:buFont typeface="Arial" panose="020B0604020202020204" pitchFamily="34" charset="0"/>
              <a:buChar char="•"/>
            </a:pPr>
            <a:r>
              <a:rPr lang="en-GB" sz="2200" dirty="0">
                <a:solidFill>
                  <a:schemeClr val="accent1">
                    <a:lumMod val="75000"/>
                  </a:schemeClr>
                </a:solidFill>
              </a:rPr>
              <a:t>Ensure that future generations enjoy our sport - plant trees! </a:t>
            </a:r>
          </a:p>
          <a:p>
            <a:r>
              <a:rPr lang="en-GB" sz="2200" dirty="0">
                <a:solidFill>
                  <a:schemeClr val="accent1">
                    <a:lumMod val="75000"/>
                  </a:schemeClr>
                </a:solidFill>
              </a:rPr>
              <a:t>      </a:t>
            </a:r>
          </a:p>
          <a:p>
            <a:r>
              <a:rPr lang="en-GB" sz="2200" dirty="0">
                <a:solidFill>
                  <a:schemeClr val="accent1">
                    <a:lumMod val="75000"/>
                  </a:schemeClr>
                </a:solidFill>
              </a:rPr>
              <a:t> </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231" y="4499807"/>
            <a:ext cx="1717760" cy="1288320"/>
          </a:xfrm>
          <a:prstGeom prst="rect">
            <a:avLst/>
          </a:prstGeom>
        </p:spPr>
      </p:pic>
    </p:spTree>
    <p:extLst>
      <p:ext uri="{BB962C8B-B14F-4D97-AF65-F5344CB8AC3E}">
        <p14:creationId xmlns:p14="http://schemas.microsoft.com/office/powerpoint/2010/main" val="2798608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10D325-0C8B-4571-AA08-4DEA10136A7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11814" y="-38637"/>
            <a:ext cx="12303813" cy="9131122"/>
          </a:xfrm>
          <a:prstGeom prst="rect">
            <a:avLst/>
          </a:prstGeom>
          <a:noFill/>
          <a:ln>
            <a:noFill/>
          </a:ln>
        </p:spPr>
      </p:pic>
      <p:sp>
        <p:nvSpPr>
          <p:cNvPr id="2" name="Title 1">
            <a:extLst>
              <a:ext uri="{FF2B5EF4-FFF2-40B4-BE49-F238E27FC236}">
                <a16:creationId xmlns:a16="http://schemas.microsoft.com/office/drawing/2014/main" id="{C939F8C0-52D1-4696-A538-E2AE9E83B107}"/>
              </a:ext>
            </a:extLst>
          </p:cNvPr>
          <p:cNvSpPr>
            <a:spLocks noGrp="1"/>
          </p:cNvSpPr>
          <p:nvPr>
            <p:ph type="title"/>
          </p:nvPr>
        </p:nvSpPr>
        <p:spPr>
          <a:xfrm>
            <a:off x="838200" y="217343"/>
            <a:ext cx="10515600" cy="1325563"/>
          </a:xfrm>
        </p:spPr>
        <p:txBody>
          <a:bodyPr/>
          <a:lstStyle/>
          <a:p>
            <a:r>
              <a:rPr lang="en-GB" b="1" dirty="0">
                <a:solidFill>
                  <a:schemeClr val="bg1"/>
                </a:solidFill>
              </a:rPr>
              <a:t>Contact us</a:t>
            </a:r>
            <a:endParaRPr lang="en-US" b="1" dirty="0">
              <a:solidFill>
                <a:schemeClr val="bg1"/>
              </a:solidFill>
            </a:endParaRPr>
          </a:p>
        </p:txBody>
      </p:sp>
      <p:sp>
        <p:nvSpPr>
          <p:cNvPr id="3" name="Content Placeholder 2">
            <a:extLst>
              <a:ext uri="{FF2B5EF4-FFF2-40B4-BE49-F238E27FC236}">
                <a16:creationId xmlns:a16="http://schemas.microsoft.com/office/drawing/2014/main" id="{0133DF6D-63DD-4511-97FA-2E47D1F7DEC6}"/>
              </a:ext>
            </a:extLst>
          </p:cNvPr>
          <p:cNvSpPr>
            <a:spLocks noGrp="1"/>
          </p:cNvSpPr>
          <p:nvPr>
            <p:ph idx="1"/>
          </p:nvPr>
        </p:nvSpPr>
        <p:spPr>
          <a:xfrm>
            <a:off x="838200" y="1536742"/>
            <a:ext cx="7908215" cy="588448"/>
          </a:xfrm>
        </p:spPr>
        <p:txBody>
          <a:bodyPr>
            <a:noAutofit/>
          </a:bodyPr>
          <a:lstStyle/>
          <a:p>
            <a:pPr marL="0" indent="0">
              <a:buNone/>
            </a:pPr>
            <a:r>
              <a:rPr lang="en-GB" sz="3200" dirty="0">
                <a:solidFill>
                  <a:schemeClr val="bg1"/>
                </a:solidFill>
              </a:rPr>
              <a:t>River Office, Mill of </a:t>
            </a:r>
            <a:r>
              <a:rPr lang="en-GB" sz="3200" dirty="0" err="1">
                <a:solidFill>
                  <a:schemeClr val="bg1"/>
                </a:solidFill>
              </a:rPr>
              <a:t>Dinnet</a:t>
            </a:r>
            <a:r>
              <a:rPr lang="en-GB" sz="3200" dirty="0">
                <a:solidFill>
                  <a:schemeClr val="bg1"/>
                </a:solidFill>
              </a:rPr>
              <a:t>, </a:t>
            </a:r>
            <a:r>
              <a:rPr lang="en-GB" sz="3200" dirty="0" err="1">
                <a:solidFill>
                  <a:schemeClr val="bg1"/>
                </a:solidFill>
              </a:rPr>
              <a:t>Aboyne</a:t>
            </a:r>
            <a:r>
              <a:rPr lang="en-GB" sz="3200" dirty="0">
                <a:solidFill>
                  <a:schemeClr val="bg1"/>
                </a:solidFill>
              </a:rPr>
              <a:t> AB34 5LA     </a:t>
            </a:r>
          </a:p>
          <a:p>
            <a:pPr marL="0" indent="0">
              <a:buNone/>
            </a:pPr>
            <a:endParaRPr lang="en-GB" sz="3200" dirty="0"/>
          </a:p>
          <a:p>
            <a:pPr marL="0" indent="0">
              <a:buNone/>
            </a:pPr>
            <a:endParaRPr lang="en-GB" sz="3200" dirty="0"/>
          </a:p>
          <a:p>
            <a:pPr marL="0" indent="0">
              <a:buNone/>
            </a:pPr>
            <a:endParaRPr lang="en-GB" sz="3200" dirty="0"/>
          </a:p>
          <a:p>
            <a:pPr marL="0" indent="0">
              <a:buNone/>
            </a:pPr>
            <a:endParaRPr lang="en-GB" sz="3600" dirty="0"/>
          </a:p>
          <a:p>
            <a:pPr marL="0" indent="0">
              <a:buNone/>
            </a:pPr>
            <a:r>
              <a:rPr lang="en-GB" sz="3200" dirty="0"/>
              <a:t> </a:t>
            </a:r>
            <a:endParaRPr lang="en-GB" sz="1500" dirty="0"/>
          </a:p>
          <a:p>
            <a:pPr marL="0" indent="0">
              <a:buNone/>
            </a:pPr>
            <a:r>
              <a:rPr lang="en-GB" sz="3200" dirty="0"/>
              <a:t> </a:t>
            </a:r>
            <a:endParaRPr lang="en-US" sz="3200" dirty="0">
              <a:solidFill>
                <a:schemeClr val="bg1"/>
              </a:solidFill>
            </a:endParaRPr>
          </a:p>
        </p:txBody>
      </p:sp>
      <p:sp>
        <p:nvSpPr>
          <p:cNvPr id="5" name="Rectangle 4">
            <a:extLst>
              <a:ext uri="{FF2B5EF4-FFF2-40B4-BE49-F238E27FC236}">
                <a16:creationId xmlns:a16="http://schemas.microsoft.com/office/drawing/2014/main" id="{2C7A08D4-FB41-4A15-A4B0-2F87C5FCA983}"/>
              </a:ext>
            </a:extLst>
          </p:cNvPr>
          <p:cNvSpPr/>
          <p:nvPr/>
        </p:nvSpPr>
        <p:spPr>
          <a:xfrm>
            <a:off x="4872535" y="4244715"/>
            <a:ext cx="2276585" cy="523220"/>
          </a:xfrm>
          <a:prstGeom prst="rect">
            <a:avLst/>
          </a:prstGeom>
        </p:spPr>
        <p:txBody>
          <a:bodyPr wrap="none">
            <a:spAutoFit/>
          </a:bodyPr>
          <a:lstStyle/>
          <a:p>
            <a:r>
              <a:rPr lang="en-GB" sz="2800" dirty="0">
                <a:solidFill>
                  <a:schemeClr val="bg1"/>
                </a:solidFill>
              </a:rPr>
              <a:t>013398 80411</a:t>
            </a:r>
            <a:endParaRPr lang="en-GB" sz="2800" dirty="0"/>
          </a:p>
        </p:txBody>
      </p:sp>
      <p:sp>
        <p:nvSpPr>
          <p:cNvPr id="6" name="Rectangle 5">
            <a:extLst>
              <a:ext uri="{FF2B5EF4-FFF2-40B4-BE49-F238E27FC236}">
                <a16:creationId xmlns:a16="http://schemas.microsoft.com/office/drawing/2014/main" id="{5AF93855-BB73-410E-A78A-D59D76A4ABAB}"/>
              </a:ext>
            </a:extLst>
          </p:cNvPr>
          <p:cNvSpPr/>
          <p:nvPr/>
        </p:nvSpPr>
        <p:spPr>
          <a:xfrm>
            <a:off x="4605358" y="2862305"/>
            <a:ext cx="2849819" cy="523220"/>
          </a:xfrm>
          <a:prstGeom prst="rect">
            <a:avLst/>
          </a:prstGeom>
        </p:spPr>
        <p:txBody>
          <a:bodyPr wrap="none">
            <a:spAutoFit/>
          </a:bodyPr>
          <a:lstStyle/>
          <a:p>
            <a:r>
              <a:rPr lang="en-GB" sz="2800" dirty="0">
                <a:hlinkClick r:id="rId4"/>
              </a:rPr>
              <a:t>Info@riverdee.org</a:t>
            </a:r>
            <a:endParaRPr lang="en-GB" sz="2800" dirty="0"/>
          </a:p>
        </p:txBody>
      </p:sp>
    </p:spTree>
    <p:extLst>
      <p:ext uri="{BB962C8B-B14F-4D97-AF65-F5344CB8AC3E}">
        <p14:creationId xmlns:p14="http://schemas.microsoft.com/office/powerpoint/2010/main" val="157204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5939-8E73-4840-AF41-164C59D2B91B}"/>
              </a:ext>
            </a:extLst>
          </p:cNvPr>
          <p:cNvSpPr>
            <a:spLocks noGrp="1"/>
          </p:cNvSpPr>
          <p:nvPr>
            <p:ph type="title"/>
          </p:nvPr>
        </p:nvSpPr>
        <p:spPr>
          <a:xfrm>
            <a:off x="561109" y="300471"/>
            <a:ext cx="10515600" cy="1325563"/>
          </a:xfrm>
        </p:spPr>
        <p:txBody>
          <a:bodyPr/>
          <a:lstStyle/>
          <a:p>
            <a:r>
              <a:rPr lang="en-GB" b="1" dirty="0">
                <a:solidFill>
                  <a:schemeClr val="accent5">
                    <a:lumMod val="50000"/>
                  </a:schemeClr>
                </a:solidFill>
              </a:rPr>
              <a:t>Annual catches of salmon - Don</a:t>
            </a:r>
            <a:endParaRPr lang="en-US" b="1" dirty="0"/>
          </a:p>
        </p:txBody>
      </p:sp>
      <p:graphicFrame>
        <p:nvGraphicFramePr>
          <p:cNvPr id="4" name="Chart 3">
            <a:extLst>
              <a:ext uri="{FF2B5EF4-FFF2-40B4-BE49-F238E27FC236}">
                <a16:creationId xmlns:a16="http://schemas.microsoft.com/office/drawing/2014/main" id="{00000000-0008-0000-0200-000002000000}"/>
              </a:ext>
            </a:extLst>
          </p:cNvPr>
          <p:cNvGraphicFramePr>
            <a:graphicFrameLocks/>
          </p:cNvGraphicFramePr>
          <p:nvPr>
            <p:extLst/>
          </p:nvPr>
        </p:nvGraphicFramePr>
        <p:xfrm>
          <a:off x="561109" y="1626034"/>
          <a:ext cx="7031183" cy="436880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a:extLst>
              <a:ext uri="{FF2B5EF4-FFF2-40B4-BE49-F238E27FC236}">
                <a16:creationId xmlns:a16="http://schemas.microsoft.com/office/drawing/2014/main" id="{FA60ABCB-65C5-4159-9C77-FFD547090454}"/>
              </a:ext>
            </a:extLst>
          </p:cNvPr>
          <p:cNvSpPr>
            <a:spLocks noGrp="1"/>
          </p:cNvSpPr>
          <p:nvPr>
            <p:ph idx="1"/>
          </p:nvPr>
        </p:nvSpPr>
        <p:spPr>
          <a:xfrm>
            <a:off x="7666183" y="2792413"/>
            <a:ext cx="4211780" cy="1684193"/>
          </a:xfrm>
        </p:spPr>
        <p:txBody>
          <a:bodyPr>
            <a:noAutofit/>
          </a:bodyPr>
          <a:lstStyle/>
          <a:p>
            <a:pPr marL="0" indent="0">
              <a:buNone/>
            </a:pPr>
            <a:r>
              <a:rPr lang="en-GB" dirty="0">
                <a:solidFill>
                  <a:schemeClr val="accent1">
                    <a:lumMod val="50000"/>
                  </a:schemeClr>
                </a:solidFill>
              </a:rPr>
              <a:t>Conservation of Salmon (Scotland) Regulations 2016</a:t>
            </a:r>
          </a:p>
          <a:p>
            <a:pPr marL="0" indent="0">
              <a:buNone/>
            </a:pPr>
            <a:r>
              <a:rPr lang="en-GB" dirty="0">
                <a:solidFill>
                  <a:schemeClr val="accent1">
                    <a:lumMod val="50000"/>
                  </a:schemeClr>
                </a:solidFill>
              </a:rPr>
              <a:t>Category 3 – exploitation is unsustainable; C&amp;R mandatory</a:t>
            </a:r>
            <a:endParaRPr lang="en-US" dirty="0">
              <a:solidFill>
                <a:schemeClr val="accent1">
                  <a:lumMod val="50000"/>
                </a:schemeClr>
              </a:solidFill>
            </a:endParaRPr>
          </a:p>
        </p:txBody>
      </p:sp>
    </p:spTree>
    <p:extLst>
      <p:ext uri="{BB962C8B-B14F-4D97-AF65-F5344CB8AC3E}">
        <p14:creationId xmlns:p14="http://schemas.microsoft.com/office/powerpoint/2010/main" val="42732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894304" y="754429"/>
            <a:ext cx="6858000"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dirty="0">
                <a:solidFill>
                  <a:schemeClr val="accent5">
                    <a:lumMod val="50000"/>
                  </a:schemeClr>
                </a:solidFill>
              </a:rPr>
              <a:t>Annual catches of sea trout</a:t>
            </a:r>
            <a:endParaRPr lang="en-US" sz="4400" dirty="0">
              <a:solidFill>
                <a:schemeClr val="accent5">
                  <a:lumMod val="50000"/>
                </a:schemeClr>
              </a:solidFill>
            </a:endParaRPr>
          </a:p>
        </p:txBody>
      </p:sp>
      <p:sp>
        <p:nvSpPr>
          <p:cNvPr id="6" name="Rectangle 5"/>
          <p:cNvSpPr/>
          <p:nvPr/>
        </p:nvSpPr>
        <p:spPr>
          <a:xfrm>
            <a:off x="591333" y="6306752"/>
            <a:ext cx="3056219" cy="400110"/>
          </a:xfrm>
          <a:prstGeom prst="rect">
            <a:avLst/>
          </a:prstGeom>
        </p:spPr>
        <p:txBody>
          <a:bodyPr wrap="square">
            <a:spAutoFit/>
          </a:bodyPr>
          <a:lstStyle/>
          <a:p>
            <a:r>
              <a:rPr lang="en-GB" sz="2000" dirty="0">
                <a:solidFill>
                  <a:schemeClr val="accent5">
                    <a:lumMod val="50000"/>
                  </a:schemeClr>
                </a:solidFill>
              </a:rPr>
              <a:t>920 in 2018; </a:t>
            </a:r>
            <a:r>
              <a:rPr lang="en-GB" sz="2000" dirty="0" err="1">
                <a:solidFill>
                  <a:schemeClr val="accent5">
                    <a:lumMod val="50000"/>
                  </a:schemeClr>
                </a:solidFill>
              </a:rPr>
              <a:t>FishDee</a:t>
            </a:r>
            <a:endParaRPr lang="en-US" sz="2000" dirty="0">
              <a:solidFill>
                <a:schemeClr val="accent5">
                  <a:lumMod val="50000"/>
                </a:schemeClr>
              </a:solidFill>
            </a:endParaRPr>
          </a:p>
        </p:txBody>
      </p:sp>
      <p:graphicFrame>
        <p:nvGraphicFramePr>
          <p:cNvPr id="8" name="Chart 7">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1420144632"/>
              </p:ext>
            </p:extLst>
          </p:nvPr>
        </p:nvGraphicFramePr>
        <p:xfrm>
          <a:off x="120057" y="1996251"/>
          <a:ext cx="5908431" cy="39686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294BBEC9-DB7B-4035-B466-ECA969DF089B}"/>
              </a:ext>
            </a:extLst>
          </p:cNvPr>
          <p:cNvGraphicFramePr>
            <a:graphicFrameLocks/>
          </p:cNvGraphicFramePr>
          <p:nvPr>
            <p:extLst>
              <p:ext uri="{D42A27DB-BD31-4B8C-83A1-F6EECF244321}">
                <p14:modId xmlns:p14="http://schemas.microsoft.com/office/powerpoint/2010/main" val="1026298937"/>
              </p:ext>
            </p:extLst>
          </p:nvPr>
        </p:nvGraphicFramePr>
        <p:xfrm>
          <a:off x="6096000" y="1838848"/>
          <a:ext cx="5788374" cy="412603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64694F0-7B54-45D1-A09A-C43798F8431D}"/>
              </a:ext>
            </a:extLst>
          </p:cNvPr>
          <p:cNvSpPr txBox="1"/>
          <p:nvPr/>
        </p:nvSpPr>
        <p:spPr>
          <a:xfrm>
            <a:off x="683288" y="1668026"/>
            <a:ext cx="3356149" cy="523220"/>
          </a:xfrm>
          <a:prstGeom prst="rect">
            <a:avLst/>
          </a:prstGeom>
          <a:noFill/>
        </p:spPr>
        <p:txBody>
          <a:bodyPr wrap="square" rtlCol="0">
            <a:spAutoFit/>
          </a:bodyPr>
          <a:lstStyle/>
          <a:p>
            <a:r>
              <a:rPr lang="en-GB" sz="2800" dirty="0">
                <a:solidFill>
                  <a:schemeClr val="accent1">
                    <a:lumMod val="50000"/>
                  </a:schemeClr>
                </a:solidFill>
              </a:rPr>
              <a:t>Dee</a:t>
            </a:r>
            <a:endParaRPr lang="en-US" sz="2800" dirty="0">
              <a:solidFill>
                <a:schemeClr val="accent1">
                  <a:lumMod val="50000"/>
                </a:schemeClr>
              </a:solidFill>
            </a:endParaRPr>
          </a:p>
        </p:txBody>
      </p:sp>
      <p:sp>
        <p:nvSpPr>
          <p:cNvPr id="3" name="TextBox 2">
            <a:extLst>
              <a:ext uri="{FF2B5EF4-FFF2-40B4-BE49-F238E27FC236}">
                <a16:creationId xmlns:a16="http://schemas.microsoft.com/office/drawing/2014/main" id="{EF9B03AA-CD6C-45F7-AC31-F6A58DD3F3DF}"/>
              </a:ext>
            </a:extLst>
          </p:cNvPr>
          <p:cNvSpPr txBox="1"/>
          <p:nvPr/>
        </p:nvSpPr>
        <p:spPr>
          <a:xfrm>
            <a:off x="6702251" y="1654384"/>
            <a:ext cx="2723103" cy="523220"/>
          </a:xfrm>
          <a:prstGeom prst="rect">
            <a:avLst/>
          </a:prstGeom>
          <a:noFill/>
        </p:spPr>
        <p:txBody>
          <a:bodyPr wrap="square" rtlCol="0">
            <a:spAutoFit/>
          </a:bodyPr>
          <a:lstStyle/>
          <a:p>
            <a:r>
              <a:rPr lang="en-GB" sz="2800" dirty="0">
                <a:solidFill>
                  <a:schemeClr val="accent1">
                    <a:lumMod val="50000"/>
                  </a:schemeClr>
                </a:solidFill>
              </a:rPr>
              <a:t>Don</a:t>
            </a:r>
            <a:endParaRPr lang="en-US" sz="2800" dirty="0">
              <a:solidFill>
                <a:schemeClr val="accent1">
                  <a:lumMod val="50000"/>
                </a:schemeClr>
              </a:solidFill>
            </a:endParaRPr>
          </a:p>
        </p:txBody>
      </p:sp>
    </p:spTree>
    <p:extLst>
      <p:ext uri="{BB962C8B-B14F-4D97-AF65-F5344CB8AC3E}">
        <p14:creationId xmlns:p14="http://schemas.microsoft.com/office/powerpoint/2010/main" val="43737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4443-E984-411B-8382-6E1075B5D95E}"/>
              </a:ext>
            </a:extLst>
          </p:cNvPr>
          <p:cNvSpPr>
            <a:spLocks noGrp="1"/>
          </p:cNvSpPr>
          <p:nvPr>
            <p:ph type="title"/>
          </p:nvPr>
        </p:nvSpPr>
        <p:spPr/>
        <p:txBody>
          <a:bodyPr/>
          <a:lstStyle/>
          <a:p>
            <a:r>
              <a:rPr lang="en-GB" b="1" dirty="0">
                <a:solidFill>
                  <a:schemeClr val="accent1">
                    <a:lumMod val="50000"/>
                  </a:schemeClr>
                </a:solidFill>
              </a:rPr>
              <a:t>Juvenile salmon stocks - Dee</a:t>
            </a:r>
            <a:endParaRPr lang="en-US" b="1" dirty="0">
              <a:solidFill>
                <a:schemeClr val="accent1">
                  <a:lumMod val="50000"/>
                </a:schemeClr>
              </a:solidFill>
            </a:endParaRPr>
          </a:p>
        </p:txBody>
      </p:sp>
      <p:graphicFrame>
        <p:nvGraphicFramePr>
          <p:cNvPr id="5" name="Chart 4">
            <a:extLst>
              <a:ext uri="{FF2B5EF4-FFF2-40B4-BE49-F238E27FC236}">
                <a16:creationId xmlns:a16="http://schemas.microsoft.com/office/drawing/2014/main" id="{22F0AC2B-9A16-4CDA-A08A-2065A8909C30}"/>
              </a:ext>
            </a:extLst>
          </p:cNvPr>
          <p:cNvGraphicFramePr/>
          <p:nvPr>
            <p:extLst>
              <p:ext uri="{D42A27DB-BD31-4B8C-83A1-F6EECF244321}">
                <p14:modId xmlns:p14="http://schemas.microsoft.com/office/powerpoint/2010/main" val="2328596681"/>
              </p:ext>
            </p:extLst>
          </p:nvPr>
        </p:nvGraphicFramePr>
        <p:xfrm>
          <a:off x="838200" y="1941999"/>
          <a:ext cx="4924425" cy="3114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E885A0D5-CD87-4A9E-B86A-A5F1F04E7881}"/>
              </a:ext>
            </a:extLst>
          </p:cNvPr>
          <p:cNvGraphicFramePr/>
          <p:nvPr>
            <p:extLst>
              <p:ext uri="{D42A27DB-BD31-4B8C-83A1-F6EECF244321}">
                <p14:modId xmlns:p14="http://schemas.microsoft.com/office/powerpoint/2010/main" val="2365816418"/>
              </p:ext>
            </p:extLst>
          </p:nvPr>
        </p:nvGraphicFramePr>
        <p:xfrm>
          <a:off x="6438900" y="2013437"/>
          <a:ext cx="4914900" cy="2971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573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CF2D-EAEE-4541-960D-85E9E441D3BA}"/>
              </a:ext>
            </a:extLst>
          </p:cNvPr>
          <p:cNvSpPr>
            <a:spLocks noGrp="1"/>
          </p:cNvSpPr>
          <p:nvPr>
            <p:ph type="title"/>
          </p:nvPr>
        </p:nvSpPr>
        <p:spPr/>
        <p:txBody>
          <a:bodyPr/>
          <a:lstStyle/>
          <a:p>
            <a:r>
              <a:rPr lang="en-GB" b="1" dirty="0">
                <a:solidFill>
                  <a:schemeClr val="accent1">
                    <a:lumMod val="50000"/>
                  </a:schemeClr>
                </a:solidFill>
              </a:rPr>
              <a:t>Juvenile salmon stocks - Don</a:t>
            </a:r>
            <a:endParaRPr lang="en-US" b="1" dirty="0">
              <a:solidFill>
                <a:schemeClr val="accent1">
                  <a:lumMod val="50000"/>
                </a:schemeClr>
              </a:solidFill>
            </a:endParaRPr>
          </a:p>
        </p:txBody>
      </p:sp>
      <p:pic>
        <p:nvPicPr>
          <p:cNvPr id="7" name="Picture 6">
            <a:extLst>
              <a:ext uri="{FF2B5EF4-FFF2-40B4-BE49-F238E27FC236}">
                <a16:creationId xmlns:a16="http://schemas.microsoft.com/office/drawing/2014/main" id="{4348B793-328A-498C-BAE3-9CF8DD599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100" y="1488736"/>
            <a:ext cx="7860513" cy="5226100"/>
          </a:xfrm>
          <a:prstGeom prst="rect">
            <a:avLst/>
          </a:prstGeom>
        </p:spPr>
      </p:pic>
    </p:spTree>
    <p:extLst>
      <p:ext uri="{BB962C8B-B14F-4D97-AF65-F5344CB8AC3E}">
        <p14:creationId xmlns:p14="http://schemas.microsoft.com/office/powerpoint/2010/main" val="2690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30228" y="622428"/>
            <a:ext cx="8229600" cy="1143000"/>
          </a:xfrm>
        </p:spPr>
        <p:txBody>
          <a:bodyPr>
            <a:normAutofit/>
          </a:bodyPr>
          <a:lstStyle/>
          <a:p>
            <a:r>
              <a:rPr lang="en-GB" dirty="0">
                <a:solidFill>
                  <a:schemeClr val="accent5">
                    <a:lumMod val="50000"/>
                  </a:schemeClr>
                </a:solidFill>
                <a:latin typeface="+mn-lt"/>
              </a:rPr>
              <a:t>Smolt production</a:t>
            </a:r>
            <a:endParaRPr lang="en-US" dirty="0">
              <a:solidFill>
                <a:schemeClr val="accent5">
                  <a:lumMod val="50000"/>
                </a:schemeClr>
              </a:solidFill>
              <a:latin typeface="+mn-lt"/>
            </a:endParaRPr>
          </a:p>
        </p:txBody>
      </p:sp>
      <p:pic>
        <p:nvPicPr>
          <p:cNvPr id="3" name="Picture 2">
            <a:extLst>
              <a:ext uri="{FF2B5EF4-FFF2-40B4-BE49-F238E27FC236}">
                <a16:creationId xmlns:a16="http://schemas.microsoft.com/office/drawing/2014/main" id="{C73AFDBE-7E23-4E65-A162-0F3F6F15C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3715" y="2276872"/>
            <a:ext cx="4783005" cy="3188670"/>
          </a:xfrm>
          <a:prstGeom prst="rect">
            <a:avLst/>
          </a:prstGeom>
        </p:spPr>
      </p:pic>
      <p:pic>
        <p:nvPicPr>
          <p:cNvPr id="15" name="Content Placeholder 14">
            <a:extLst>
              <a:ext uri="{FF2B5EF4-FFF2-40B4-BE49-F238E27FC236}">
                <a16:creationId xmlns:a16="http://schemas.microsoft.com/office/drawing/2014/main" id="{4D35A9D1-4067-4041-8C1A-454C2DD8997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286720" y="2276872"/>
            <a:ext cx="4598349" cy="3193784"/>
          </a:xfrm>
        </p:spPr>
      </p:pic>
    </p:spTree>
    <p:extLst>
      <p:ext uri="{BB962C8B-B14F-4D97-AF65-F5344CB8AC3E}">
        <p14:creationId xmlns:p14="http://schemas.microsoft.com/office/powerpoint/2010/main" val="307470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546451-5235-477E-AAA0-AFAB623A1C58}"/>
              </a:ext>
            </a:extLst>
          </p:cNvPr>
          <p:cNvSpPr/>
          <p:nvPr/>
        </p:nvSpPr>
        <p:spPr>
          <a:xfrm>
            <a:off x="5503367" y="4774444"/>
            <a:ext cx="1430696" cy="923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Content Placeholder 3">
            <a:extLst>
              <a:ext uri="{FF2B5EF4-FFF2-40B4-BE49-F238E27FC236}">
                <a16:creationId xmlns:a16="http://schemas.microsoft.com/office/drawing/2014/main" id="{6381C79D-07FF-4730-BF4C-95B0B0DC0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9695" y="1900237"/>
            <a:ext cx="4445764" cy="3335804"/>
          </a:xfrm>
          <a:prstGeom prst="rect">
            <a:avLst/>
          </a:prstGeom>
        </p:spPr>
      </p:pic>
      <p:sp>
        <p:nvSpPr>
          <p:cNvPr id="23" name="Title 1">
            <a:extLst>
              <a:ext uri="{FF2B5EF4-FFF2-40B4-BE49-F238E27FC236}">
                <a16:creationId xmlns:a16="http://schemas.microsoft.com/office/drawing/2014/main" id="{3BD15C31-4525-4551-AD00-8832DE205093}"/>
              </a:ext>
            </a:extLst>
          </p:cNvPr>
          <p:cNvSpPr txBox="1">
            <a:spLocks/>
          </p:cNvSpPr>
          <p:nvPr/>
        </p:nvSpPr>
        <p:spPr>
          <a:xfrm>
            <a:off x="1098606" y="713726"/>
            <a:ext cx="8229600" cy="67798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4400" dirty="0">
                <a:solidFill>
                  <a:schemeClr val="accent5">
                    <a:lumMod val="50000"/>
                  </a:schemeClr>
                </a:solidFill>
                <a:latin typeface="+mn-lt"/>
              </a:rPr>
              <a:t>Smolt tracking</a:t>
            </a:r>
            <a:endParaRPr lang="en-US" sz="4400" dirty="0">
              <a:solidFill>
                <a:schemeClr val="accent5">
                  <a:lumMod val="50000"/>
                </a:schemeClr>
              </a:solidFill>
              <a:latin typeface="+mn-lt"/>
            </a:endParaRPr>
          </a:p>
        </p:txBody>
      </p:sp>
      <p:pic>
        <p:nvPicPr>
          <p:cNvPr id="24" name="Picture 23">
            <a:extLst>
              <a:ext uri="{FF2B5EF4-FFF2-40B4-BE49-F238E27FC236}">
                <a16:creationId xmlns:a16="http://schemas.microsoft.com/office/drawing/2014/main" id="{6F0CB00B-32A6-4FF3-A96C-76AFBAD0F10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05300" y="1391710"/>
            <a:ext cx="6387385" cy="5575300"/>
          </a:xfrm>
          <a:prstGeom prst="rect">
            <a:avLst/>
          </a:prstGeom>
        </p:spPr>
      </p:pic>
    </p:spTree>
    <p:extLst>
      <p:ext uri="{BB962C8B-B14F-4D97-AF65-F5344CB8AC3E}">
        <p14:creationId xmlns:p14="http://schemas.microsoft.com/office/powerpoint/2010/main" val="251356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269D-45EF-46B2-82C3-D786D16F3F5B}"/>
              </a:ext>
            </a:extLst>
          </p:cNvPr>
          <p:cNvSpPr>
            <a:spLocks noGrp="1"/>
          </p:cNvSpPr>
          <p:nvPr>
            <p:ph type="title"/>
          </p:nvPr>
        </p:nvSpPr>
        <p:spPr/>
        <p:txBody>
          <a:bodyPr/>
          <a:lstStyle/>
          <a:p>
            <a:r>
              <a:rPr lang="en-GB" b="1" dirty="0">
                <a:solidFill>
                  <a:schemeClr val="accent1">
                    <a:lumMod val="50000"/>
                  </a:schemeClr>
                </a:solidFill>
              </a:rPr>
              <a:t>2018 in-river tracking</a:t>
            </a:r>
            <a:endParaRPr lang="en-US" b="1" dirty="0">
              <a:solidFill>
                <a:schemeClr val="accent1">
                  <a:lumMod val="50000"/>
                </a:schemeClr>
              </a:solidFill>
            </a:endParaRPr>
          </a:p>
        </p:txBody>
      </p:sp>
      <p:sp>
        <p:nvSpPr>
          <p:cNvPr id="3" name="Content Placeholder 2">
            <a:extLst>
              <a:ext uri="{FF2B5EF4-FFF2-40B4-BE49-F238E27FC236}">
                <a16:creationId xmlns:a16="http://schemas.microsoft.com/office/drawing/2014/main" id="{C274D1E5-3909-4355-9533-7FE4470AFE92}"/>
              </a:ext>
            </a:extLst>
          </p:cNvPr>
          <p:cNvSpPr>
            <a:spLocks noGrp="1"/>
          </p:cNvSpPr>
          <p:nvPr>
            <p:ph idx="1"/>
          </p:nvPr>
        </p:nvSpPr>
        <p:spPr>
          <a:xfrm>
            <a:off x="630528" y="1825625"/>
            <a:ext cx="4893973" cy="4351338"/>
          </a:xfrm>
        </p:spPr>
        <p:txBody>
          <a:bodyPr>
            <a:normAutofit/>
          </a:bodyPr>
          <a:lstStyle/>
          <a:p>
            <a:pPr>
              <a:lnSpc>
                <a:spcPct val="100000"/>
              </a:lnSpc>
            </a:pPr>
            <a:r>
              <a:rPr lang="en-GB" sz="2400" dirty="0">
                <a:solidFill>
                  <a:schemeClr val="accent1">
                    <a:lumMod val="50000"/>
                  </a:schemeClr>
                </a:solidFill>
              </a:rPr>
              <a:t>100 smolts tagged in April</a:t>
            </a:r>
          </a:p>
          <a:p>
            <a:pPr>
              <a:lnSpc>
                <a:spcPct val="100000"/>
              </a:lnSpc>
            </a:pPr>
            <a:r>
              <a:rPr lang="en-GB" sz="2400" dirty="0">
                <a:solidFill>
                  <a:schemeClr val="accent1">
                    <a:lumMod val="50000"/>
                  </a:schemeClr>
                </a:solidFill>
              </a:rPr>
              <a:t>21% mortality in the river – 73 miles</a:t>
            </a:r>
          </a:p>
          <a:p>
            <a:pPr>
              <a:lnSpc>
                <a:spcPct val="100000"/>
              </a:lnSpc>
            </a:pPr>
            <a:r>
              <a:rPr lang="en-GB" sz="2400" dirty="0">
                <a:solidFill>
                  <a:schemeClr val="accent1">
                    <a:lumMod val="50000"/>
                  </a:schemeClr>
                </a:solidFill>
              </a:rPr>
              <a:t>28% mortality in the harbour – 1.5 miles</a:t>
            </a:r>
          </a:p>
          <a:p>
            <a:pPr>
              <a:lnSpc>
                <a:spcPct val="100000"/>
              </a:lnSpc>
            </a:pPr>
            <a:r>
              <a:rPr lang="en-GB" sz="2400" dirty="0">
                <a:solidFill>
                  <a:schemeClr val="accent1">
                    <a:lumMod val="50000"/>
                  </a:schemeClr>
                </a:solidFill>
              </a:rPr>
              <a:t>Total: 49% mortality </a:t>
            </a:r>
            <a:endParaRPr lang="en-US" sz="2400" dirty="0">
              <a:solidFill>
                <a:schemeClr val="accent1">
                  <a:lumMod val="50000"/>
                </a:schemeClr>
              </a:solidFill>
            </a:endParaRPr>
          </a:p>
          <a:p>
            <a:pPr>
              <a:lnSpc>
                <a:spcPct val="100000"/>
              </a:lnSpc>
            </a:pPr>
            <a:r>
              <a:rPr lang="en-GB" sz="2400" dirty="0">
                <a:solidFill>
                  <a:schemeClr val="accent1">
                    <a:lumMod val="50000"/>
                  </a:schemeClr>
                </a:solidFill>
              </a:rPr>
              <a:t>In harbour: 17 April – 15 May</a:t>
            </a:r>
          </a:p>
          <a:p>
            <a:pPr>
              <a:lnSpc>
                <a:spcPct val="100000"/>
              </a:lnSpc>
            </a:pPr>
            <a:r>
              <a:rPr lang="en-GB" sz="2400" dirty="0">
                <a:solidFill>
                  <a:schemeClr val="accent1">
                    <a:lumMod val="50000"/>
                  </a:schemeClr>
                </a:solidFill>
              </a:rPr>
              <a:t>Coincided with annual harbour dredging</a:t>
            </a:r>
          </a:p>
        </p:txBody>
      </p:sp>
      <p:pic>
        <p:nvPicPr>
          <p:cNvPr id="5" name="Picture 4">
            <a:extLst>
              <a:ext uri="{FF2B5EF4-FFF2-40B4-BE49-F238E27FC236}">
                <a16:creationId xmlns:a16="http://schemas.microsoft.com/office/drawing/2014/main" id="{899E1EDD-1646-482E-A1D6-ADC48891A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0" y="1690688"/>
            <a:ext cx="6036972" cy="4024648"/>
          </a:xfrm>
          <a:prstGeom prst="rect">
            <a:avLst/>
          </a:prstGeom>
        </p:spPr>
      </p:pic>
    </p:spTree>
    <p:extLst>
      <p:ext uri="{BB962C8B-B14F-4D97-AF65-F5344CB8AC3E}">
        <p14:creationId xmlns:p14="http://schemas.microsoft.com/office/powerpoint/2010/main" val="40142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1782</TotalTime>
  <Words>2311</Words>
  <Application>Microsoft Office PowerPoint</Application>
  <PresentationFormat>Widescreen</PresentationFormat>
  <Paragraphs>221</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 ADAA AGM January 2019 Lorraine Hawkins, Edwin Third</vt:lpstr>
      <vt:lpstr>Annual catches of salmon - Dee</vt:lpstr>
      <vt:lpstr>Annual catches of salmon - Don</vt:lpstr>
      <vt:lpstr>PowerPoint Presentation</vt:lpstr>
      <vt:lpstr>Juvenile salmon stocks - Dee</vt:lpstr>
      <vt:lpstr>Juvenile salmon stocks - Don</vt:lpstr>
      <vt:lpstr>Smolt production</vt:lpstr>
      <vt:lpstr>PowerPoint Presentation</vt:lpstr>
      <vt:lpstr>2018 in-river tracking</vt:lpstr>
      <vt:lpstr>2019 in-river tracking</vt:lpstr>
      <vt:lpstr>North East tracking</vt:lpstr>
      <vt:lpstr>North East tracking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 District Salmon Fishery Board Annual Meeting of Qualified Proprietors &amp; Annual Public Meeting October 2018</dc:title>
  <dc:creator>lorraine.hawkins</dc:creator>
  <cp:lastModifiedBy>lorraine.hawkins</cp:lastModifiedBy>
  <cp:revision>76</cp:revision>
  <cp:lastPrinted>2019-01-16T14:57:18Z</cp:lastPrinted>
  <dcterms:created xsi:type="dcterms:W3CDTF">2018-10-08T12:23:02Z</dcterms:created>
  <dcterms:modified xsi:type="dcterms:W3CDTF">2019-01-16T17:26:10Z</dcterms:modified>
</cp:coreProperties>
</file>